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7"/>
  </p:notesMasterIdLst>
  <p:handoutMasterIdLst>
    <p:handoutMasterId r:id="rId108"/>
  </p:handoutMasterIdLst>
  <p:sldIdLst>
    <p:sldId id="421" r:id="rId2"/>
    <p:sldId id="318" r:id="rId3"/>
    <p:sldId id="506" r:id="rId4"/>
    <p:sldId id="531" r:id="rId5"/>
    <p:sldId id="558" r:id="rId6"/>
    <p:sldId id="559" r:id="rId7"/>
    <p:sldId id="560" r:id="rId8"/>
    <p:sldId id="567" r:id="rId9"/>
    <p:sldId id="572" r:id="rId10"/>
    <p:sldId id="573" r:id="rId11"/>
    <p:sldId id="611" r:id="rId12"/>
    <p:sldId id="612" r:id="rId13"/>
    <p:sldId id="574" r:id="rId14"/>
    <p:sldId id="613" r:id="rId15"/>
    <p:sldId id="618" r:id="rId16"/>
    <p:sldId id="616" r:id="rId17"/>
    <p:sldId id="627" r:id="rId18"/>
    <p:sldId id="625" r:id="rId19"/>
    <p:sldId id="626" r:id="rId20"/>
    <p:sldId id="617" r:id="rId21"/>
    <p:sldId id="619" r:id="rId22"/>
    <p:sldId id="622" r:id="rId23"/>
    <p:sldId id="623" r:id="rId24"/>
    <p:sldId id="624" r:id="rId25"/>
    <p:sldId id="568" r:id="rId26"/>
    <p:sldId id="569" r:id="rId27"/>
    <p:sldId id="570" r:id="rId28"/>
    <p:sldId id="575" r:id="rId29"/>
    <p:sldId id="576" r:id="rId30"/>
    <p:sldId id="577" r:id="rId31"/>
    <p:sldId id="578" r:id="rId32"/>
    <p:sldId id="579" r:id="rId33"/>
    <p:sldId id="580" r:id="rId34"/>
    <p:sldId id="581" r:id="rId35"/>
    <p:sldId id="582" r:id="rId36"/>
    <p:sldId id="583" r:id="rId37"/>
    <p:sldId id="614" r:id="rId38"/>
    <p:sldId id="562" r:id="rId39"/>
    <p:sldId id="563" r:id="rId40"/>
    <p:sldId id="564" r:id="rId41"/>
    <p:sldId id="565" r:id="rId42"/>
    <p:sldId id="566" r:id="rId43"/>
    <p:sldId id="584" r:id="rId44"/>
    <p:sldId id="461" r:id="rId45"/>
    <p:sldId id="585" r:id="rId46"/>
    <p:sldId id="462" r:id="rId47"/>
    <p:sldId id="463" r:id="rId48"/>
    <p:sldId id="508" r:id="rId49"/>
    <p:sldId id="590" r:id="rId50"/>
    <p:sldId id="591" r:id="rId51"/>
    <p:sldId id="592" r:id="rId52"/>
    <p:sldId id="586" r:id="rId53"/>
    <p:sldId id="587" r:id="rId54"/>
    <p:sldId id="588" r:id="rId55"/>
    <p:sldId id="589" r:id="rId56"/>
    <p:sldId id="322" r:id="rId57"/>
    <p:sldId id="323" r:id="rId58"/>
    <p:sldId id="479" r:id="rId59"/>
    <p:sldId id="466" r:id="rId60"/>
    <p:sldId id="503" r:id="rId61"/>
    <p:sldId id="502" r:id="rId62"/>
    <p:sldId id="451" r:id="rId63"/>
    <p:sldId id="504" r:id="rId64"/>
    <p:sldId id="490" r:id="rId65"/>
    <p:sldId id="491" r:id="rId66"/>
    <p:sldId id="500" r:id="rId67"/>
    <p:sldId id="469" r:id="rId68"/>
    <p:sldId id="501" r:id="rId69"/>
    <p:sldId id="510" r:id="rId70"/>
    <p:sldId id="499" r:id="rId71"/>
    <p:sldId id="470" r:id="rId72"/>
    <p:sldId id="507" r:id="rId73"/>
    <p:sldId id="498" r:id="rId74"/>
    <p:sldId id="615" r:id="rId75"/>
    <p:sldId id="519" r:id="rId76"/>
    <p:sldId id="593" r:id="rId77"/>
    <p:sldId id="594" r:id="rId78"/>
    <p:sldId id="595" r:id="rId79"/>
    <p:sldId id="596" r:id="rId80"/>
    <p:sldId id="597" r:id="rId81"/>
    <p:sldId id="598" r:id="rId82"/>
    <p:sldId id="520" r:id="rId83"/>
    <p:sldId id="521" r:id="rId84"/>
    <p:sldId id="522" r:id="rId85"/>
    <p:sldId id="523" r:id="rId86"/>
    <p:sldId id="524" r:id="rId87"/>
    <p:sldId id="525" r:id="rId88"/>
    <p:sldId id="526" r:id="rId89"/>
    <p:sldId id="620" r:id="rId90"/>
    <p:sldId id="527" r:id="rId91"/>
    <p:sldId id="467" r:id="rId92"/>
    <p:sldId id="496" r:id="rId93"/>
    <p:sldId id="497" r:id="rId94"/>
    <p:sldId id="561" r:id="rId95"/>
    <p:sldId id="324" r:id="rId96"/>
    <p:sldId id="528" r:id="rId97"/>
    <p:sldId id="605" r:id="rId98"/>
    <p:sldId id="601" r:id="rId99"/>
    <p:sldId id="602" r:id="rId100"/>
    <p:sldId id="603" r:id="rId101"/>
    <p:sldId id="604" r:id="rId102"/>
    <p:sldId id="607" r:id="rId103"/>
    <p:sldId id="609" r:id="rId104"/>
    <p:sldId id="610" r:id="rId105"/>
    <p:sldId id="621" r:id="rId10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6 Manage, Monitor, Continuity" id="{DB70C892-F94A-40D8-B7B6-DD32FC4CCB20}">
          <p14:sldIdLst>
            <p14:sldId id="421"/>
            <p14:sldId id="318"/>
            <p14:sldId id="506"/>
          </p14:sldIdLst>
        </p14:section>
        <p14:section name="6.1 Design a monitoring strategy {Ian}" id="{80B5F91F-E856-4EDF-B0E3-7B087C498DC1}">
          <p14:sldIdLst>
            <p14:sldId id="531"/>
            <p14:sldId id="558"/>
          </p14:sldIdLst>
        </p14:section>
        <p14:section name="6.1.1 Identify the Microsfot products and services for monitoring Azure Solutions" id="{D16BB6BF-727B-4AF0-B2FC-D7FDFEE2AEA9}">
          <p14:sldIdLst>
            <p14:sldId id="559"/>
            <p14:sldId id="560"/>
            <p14:sldId id="567"/>
            <p14:sldId id="572"/>
            <p14:sldId id="573"/>
            <p14:sldId id="611"/>
            <p14:sldId id="612"/>
            <p14:sldId id="574"/>
            <p14:sldId id="613"/>
            <p14:sldId id="618"/>
            <p14:sldId id="616"/>
            <p14:sldId id="627"/>
            <p14:sldId id="625"/>
            <p14:sldId id="626"/>
            <p14:sldId id="617"/>
            <p14:sldId id="619"/>
            <p14:sldId id="622"/>
            <p14:sldId id="623"/>
            <p14:sldId id="624"/>
          </p14:sldIdLst>
        </p14:section>
        <p14:section name="6.1.2 leverage the capabilities of Azure Operations Management Suite and Azure Application Insights for monitoring Azure solutions" id="{3FD648D2-3342-4825-B714-A44376C5247C}">
          <p14:sldIdLst>
            <p14:sldId id="568"/>
            <p14:sldId id="569"/>
            <p14:sldId id="570"/>
          </p14:sldIdLst>
        </p14:section>
        <p14:section name="6.1.3 leverage built-in Azure capabilities" id="{D8A84B75-12C9-4B8F-8881-18CA8A142B25}">
          <p14:sldIdLst>
            <p14:sldId id="575"/>
            <p14:sldId id="576"/>
            <p14:sldId id="577"/>
          </p14:sldIdLst>
        </p14:section>
        <p14:section name="6.1.5 describe Azure architecture constructs, such as availability sets and update domains, and how they impact a patching strategy" id="{54336A86-9E38-434E-AF6A-0BCB39A68D54}">
          <p14:sldIdLst>
            <p14:sldId id="578"/>
            <p14:sldId id="579"/>
            <p14:sldId id="580"/>
            <p14:sldId id="581"/>
            <p14:sldId id="582"/>
            <p14:sldId id="583"/>
          </p14:sldIdLst>
        </p14:section>
        <p14:section name="6.2 Describe Azure BC/DR Capabilities" id="{29A91BC1-57B3-4DF3-B27A-F3616A28300C}">
          <p14:sldIdLst>
            <p14:sldId id="614"/>
            <p14:sldId id="562"/>
          </p14:sldIdLst>
        </p14:section>
        <p14:section name="Extra" id="{8F3E0202-274E-4033-9074-4A61F23898FD}">
          <p14:sldIdLst>
            <p14:sldId id="563"/>
            <p14:sldId id="564"/>
            <p14:sldId id="565"/>
            <p14:sldId id="566"/>
          </p14:sldIdLst>
        </p14:section>
        <p14:section name="6.2.1 Levarge Architectural Capabilities of BC/DR" id="{32C1A1CB-23D8-4881-953D-F753F1345820}">
          <p14:sldIdLst>
            <p14:sldId id="584"/>
            <p14:sldId id="461"/>
            <p14:sldId id="585"/>
            <p14:sldId id="462"/>
            <p14:sldId id="463"/>
            <p14:sldId id="508"/>
          </p14:sldIdLst>
        </p14:section>
        <p14:section name="6.2.2 Describe Hyper-V Replica and Azure Site Recovery" id="{7F9FD19A-B521-4701-B300-8A686B13D06C}">
          <p14:sldIdLst>
            <p14:sldId id="590"/>
            <p14:sldId id="591"/>
            <p14:sldId id="592"/>
            <p14:sldId id="586"/>
            <p14:sldId id="587"/>
            <p14:sldId id="588"/>
            <p14:sldId id="589"/>
            <p14:sldId id="322"/>
            <p14:sldId id="323"/>
            <p14:sldId id="479"/>
            <p14:sldId id="466"/>
          </p14:sldIdLst>
        </p14:section>
        <p14:section name="6.2.3 Use cases for Hyper-V Replica and ASR" id="{3CC3AB43-6CEA-4939-A6B6-5E647DE9B960}">
          <p14:sldIdLst>
            <p14:sldId id="503"/>
            <p14:sldId id="502"/>
            <p14:sldId id="451"/>
            <p14:sldId id="504"/>
          </p14:sldIdLst>
        </p14:section>
        <p14:section name="6.3 Design a Disaster Recovery Strategy" id="{2EFBC5CD-42D8-47E3-90E8-DC3F8ADC19A0}">
          <p14:sldIdLst/>
        </p14:section>
        <p14:section name="6.3.1 Backup" id="{B96E2666-73EF-4DF4-9BA4-970B47DDD81D}">
          <p14:sldIdLst>
            <p14:sldId id="490"/>
            <p14:sldId id="491"/>
            <p14:sldId id="500"/>
            <p14:sldId id="469"/>
            <p14:sldId id="501"/>
            <p14:sldId id="510"/>
            <p14:sldId id="499"/>
            <p14:sldId id="470"/>
            <p14:sldId id="507"/>
            <p14:sldId id="498"/>
          </p14:sldIdLst>
        </p14:section>
        <p14:section name="6.3.2 Use Cases for StorSimple and DPM" id="{3A8873E6-7B8F-412A-BF6F-ABC4CB6CEBC6}">
          <p14:sldIdLst>
            <p14:sldId id="615"/>
            <p14:sldId id="519"/>
            <p14:sldId id="593"/>
            <p14:sldId id="594"/>
            <p14:sldId id="595"/>
            <p14:sldId id="596"/>
            <p14:sldId id="597"/>
            <p14:sldId id="598"/>
            <p14:sldId id="520"/>
            <p14:sldId id="521"/>
            <p14:sldId id="522"/>
            <p14:sldId id="523"/>
            <p14:sldId id="524"/>
            <p14:sldId id="525"/>
            <p14:sldId id="526"/>
            <p14:sldId id="620"/>
            <p14:sldId id="527"/>
          </p14:sldIdLst>
        </p14:section>
        <p14:section name="6.3.3 Design and Deploy Azure Site Recovery" id="{5DC74A52-E606-413F-BBA1-542BEEB1B59D}">
          <p14:sldIdLst>
            <p14:sldId id="467"/>
            <p14:sldId id="496"/>
            <p14:sldId id="497"/>
          </p14:sldIdLst>
        </p14:section>
        <p14:section name="6.4 Design Azure Automation and Powershell Workflows {Ian}" id="{57F8861A-3089-465D-845E-51C1F7491529}">
          <p14:sldIdLst>
            <p14:sldId id="561"/>
          </p14:sldIdLst>
        </p14:section>
        <p14:section name="6.4.SAVE" id="{03BACBEC-CFAE-4ABC-9BDD-F97895807379}">
          <p14:sldIdLst/>
        </p14:section>
        <p14:section name="6.4.1 Create a PowerShell Script Specific to Azure" id="{72524679-8EFF-4590-B711-FBC7759ABDD7}">
          <p14:sldIdLst/>
        </p14:section>
        <p14:section name="6.4.2 Automate Tasks by using OMS" id="{B9BA4D3E-F351-4D46-8C25-44F8C7A68B09}">
          <p14:sldIdLst/>
        </p14:section>
        <p14:section name="6.5 Azure Automation Use Cases" id="{018D2923-46A5-4379-B78D-3606376BB5F3}">
          <p14:sldIdLst>
            <p14:sldId id="324"/>
            <p14:sldId id="528"/>
            <p14:sldId id="605"/>
            <p14:sldId id="601"/>
            <p14:sldId id="602"/>
            <p14:sldId id="603"/>
            <p14:sldId id="604"/>
            <p14:sldId id="607"/>
            <p14:sldId id="609"/>
            <p14:sldId id="610"/>
            <p14:sldId id="6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75" autoAdjust="0"/>
    <p:restoredTop sz="85813" autoAdjust="0"/>
  </p:normalViewPr>
  <p:slideViewPr>
    <p:cSldViewPr snapToGrid="0">
      <p:cViewPr varScale="1">
        <p:scale>
          <a:sx n="67" d="100"/>
          <a:sy n="67" d="100"/>
        </p:scale>
        <p:origin x="228" y="42"/>
      </p:cViewPr>
      <p:guideLst/>
    </p:cSldViewPr>
  </p:slideViewPr>
  <p:notesTextViewPr>
    <p:cViewPr>
      <p:scale>
        <a:sx n="1" d="1"/>
        <a:sy n="1" d="1"/>
      </p:scale>
      <p:origin x="0" y="0"/>
    </p:cViewPr>
  </p:notesTextViewPr>
  <p:sorterViewPr>
    <p:cViewPr>
      <p:scale>
        <a:sx n="150" d="100"/>
        <a:sy n="150" d="100"/>
      </p:scale>
      <p:origin x="0" y="-14645"/>
    </p:cViewPr>
  </p:sorterViewPr>
  <p:notesViewPr>
    <p:cSldViewPr snapToGrid="0">
      <p:cViewPr varScale="1">
        <p:scale>
          <a:sx n="67" d="100"/>
          <a:sy n="67"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Monitoring Strategy</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dirty="0">
              <a:solidFill>
                <a:schemeClr val="tx1"/>
              </a:solidFill>
            </a:rPr>
            <a:t>BC/DR Capabilities</a:t>
          </a:r>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dirty="0">
              <a:solidFill>
                <a:schemeClr val="tx1"/>
              </a:solidFill>
            </a:rPr>
            <a:t>Design DR Strategy</a:t>
          </a:r>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dirty="0">
              <a:solidFill>
                <a:schemeClr val="tx1"/>
              </a:solidFill>
            </a:rPr>
            <a:t>Azure Automation and PS WF</a:t>
          </a:r>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dirty="0">
              <a:solidFill>
                <a:schemeClr val="tx1"/>
              </a:solidFill>
            </a:rPr>
            <a:t>Automation Use Cases</a:t>
          </a:r>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pt>
  </dgm:ptLst>
  <dgm:cxnLst>
    <dgm:cxn modelId="{64579302-47B0-4745-846C-EDDB1332E2A0}" type="presOf" srcId="{BBFAC1CF-FB45-4815-B4AD-A0064D1B9DF7}" destId="{9A30A22A-4099-4164-B490-37968B1380F3}" srcOrd="0" destOrd="0" presId="urn:microsoft.com/office/officeart/2008/layout/AlternatingHexagons"/>
    <dgm:cxn modelId="{99EEE80D-46BA-4C67-9D05-1375665531D7}" srcId="{A6DD3D5F-E149-46DF-9DCA-EAF6439D8FBC}" destId="{E219CF06-472A-4D49-B22F-B44B8895BA3A}" srcOrd="1" destOrd="0" parTransId="{95EC2EC8-4960-4072-92C2-F538E64D06D2}" sibTransId="{C4597EB7-4DD7-4A88-B983-92F911392E69}"/>
    <dgm:cxn modelId="{3ECC5E1E-88A0-46EA-B89A-FA328CCD8E58}" type="presOf" srcId="{6194E1D2-9BCB-4BC2-A5C1-B5C7213CB280}" destId="{3B24438F-B54F-4578-A2ED-266B850D189B}" srcOrd="0" destOrd="0" presId="urn:microsoft.com/office/officeart/2008/layout/AlternatingHexagons"/>
    <dgm:cxn modelId="{0B9FC034-5FDF-4190-9970-574E0153524B}" type="presOf" srcId="{50C5104F-FEB7-4B02-AC0F-6A450247F1CD}" destId="{73478D76-B81E-4F9D-AE2D-0BE77E0EB995}" srcOrd="0" destOrd="0" presId="urn:microsoft.com/office/officeart/2008/layout/AlternatingHexagons"/>
    <dgm:cxn modelId="{0438D83B-F945-4B4E-B4C3-D754C38CB87A}" srcId="{A6DD3D5F-E149-46DF-9DCA-EAF6439D8FBC}" destId="{6A4FCFFA-444B-43DD-9046-3AADE5D1F4C9}" srcOrd="4" destOrd="0" parTransId="{6FBD2B74-C1A1-43FE-A588-225B50F80240}" sibTransId="{6194E1D2-9BCB-4BC2-A5C1-B5C7213CB280}"/>
    <dgm:cxn modelId="{383CED48-339E-4430-A6C7-32BB4AF9B34A}" type="presOf" srcId="{A6DD3D5F-E149-46DF-9DCA-EAF6439D8FBC}" destId="{351FC134-8697-4C99-AFA8-B90BC49F3901}" srcOrd="0" destOrd="0" presId="urn:microsoft.com/office/officeart/2008/layout/AlternatingHexagons"/>
    <dgm:cxn modelId="{07BB264F-6805-41F0-B2E3-689A2692E06C}" type="presOf" srcId="{EEA06D5F-AEF1-4E25-81CB-378F9FBE7219}" destId="{7FFF41F5-4B85-4283-89BC-F72BB1DCDF17}" srcOrd="0" destOrd="0" presId="urn:microsoft.com/office/officeart/2008/layout/AlternatingHexagons"/>
    <dgm:cxn modelId="{86D2C055-8FA8-4F73-A61E-419046E9327D}" type="presOf" srcId="{E219CF06-472A-4D49-B22F-B44B8895BA3A}" destId="{086C4028-E570-4C97-805F-0C7D8D7F5D26}" srcOrd="0" destOrd="0" presId="urn:microsoft.com/office/officeart/2008/layout/AlternatingHexagons"/>
    <dgm:cxn modelId="{980C487B-237A-41EB-AA03-4AC25CD2A689}" type="presOf" srcId="{C4597EB7-4DD7-4A88-B983-92F911392E69}" destId="{9389B828-6B7F-4CD3-880B-C6216114697F}" srcOrd="0" destOrd="0" presId="urn:microsoft.com/office/officeart/2008/layout/AlternatingHexagons"/>
    <dgm:cxn modelId="{A8F66691-B975-4D04-AD78-80CCA1192D00}" type="presOf" srcId="{6A4FCFFA-444B-43DD-9046-3AADE5D1F4C9}" destId="{E73095F5-EF93-4F9E-8583-9070C4DC8D56}"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DB6EC1A9-8882-4523-9B6E-A2259F54876C}" type="presOf" srcId="{AC5AD43E-8BA6-40C9-90EE-24F45AB1BC51}" destId="{49CC989F-47AD-4C12-A6F8-6A4849D90237}" srcOrd="0" destOrd="0" presId="urn:microsoft.com/office/officeart/2008/layout/AlternatingHexagons"/>
    <dgm:cxn modelId="{92B270C0-52B8-49C3-8698-DAB9C0880155}" srcId="{A6DD3D5F-E149-46DF-9DCA-EAF6439D8FBC}" destId="{2DE38695-58BA-4A8F-8BF2-B4AF6597D3FC}" srcOrd="3" destOrd="0" parTransId="{B6DEECF7-E0A9-4192-A96C-F610FC2A1389}" sibTransId="{50C5104F-FEB7-4B02-AC0F-6A450247F1CD}"/>
    <dgm:cxn modelId="{461AA0C8-08BD-4606-AB04-4CECEEA600E7}" type="presOf" srcId="{0E1756FE-9A0E-40C2-AF27-BEDB22587F4C}" destId="{8E02C9CA-7E47-4C0E-9D64-9A4547D3E10B}" srcOrd="0" destOrd="0" presId="urn:microsoft.com/office/officeart/2008/layout/AlternatingHexagons"/>
    <dgm:cxn modelId="{FEB41AD9-70F2-411D-AC66-23FD3A305D05}" type="presOf" srcId="{2DE38695-58BA-4A8F-8BF2-B4AF6597D3FC}" destId="{1CF68D52-AC71-446A-824B-331D380D19AB}"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6C0B3D4B-7622-4BEC-B9B1-3942A4D6091B}" type="presParOf" srcId="{351FC134-8697-4C99-AFA8-B90BC49F3901}" destId="{C27083B2-9A0F-4FFA-BCE6-5FCE9BF5DF4C}" srcOrd="0" destOrd="0" presId="urn:microsoft.com/office/officeart/2008/layout/AlternatingHexagons"/>
    <dgm:cxn modelId="{95CC9E23-8A46-4B2B-8D22-451CF2124628}" type="presParOf" srcId="{C27083B2-9A0F-4FFA-BCE6-5FCE9BF5DF4C}" destId="{7FFF41F5-4B85-4283-89BC-F72BB1DCDF17}" srcOrd="0" destOrd="0" presId="urn:microsoft.com/office/officeart/2008/layout/AlternatingHexagons"/>
    <dgm:cxn modelId="{AE589807-8AD0-414D-AEFE-5C3ED93A999D}" type="presParOf" srcId="{C27083B2-9A0F-4FFA-BCE6-5FCE9BF5DF4C}" destId="{9A53782E-84B7-495E-BB96-20026BD94B97}" srcOrd="1" destOrd="0" presId="urn:microsoft.com/office/officeart/2008/layout/AlternatingHexagons"/>
    <dgm:cxn modelId="{1BE2201F-89E8-4801-8634-420EEDACE6AC}" type="presParOf" srcId="{C27083B2-9A0F-4FFA-BCE6-5FCE9BF5DF4C}" destId="{C8F46EF9-A892-40FC-8AFD-0A2A27FD9B8E}" srcOrd="2" destOrd="0" presId="urn:microsoft.com/office/officeart/2008/layout/AlternatingHexagons"/>
    <dgm:cxn modelId="{E033C768-CAC5-4AE2-8CF6-7938BF663B09}" type="presParOf" srcId="{C27083B2-9A0F-4FFA-BCE6-5FCE9BF5DF4C}" destId="{E418E733-20C6-49A0-997F-9C6B8905BA95}" srcOrd="3" destOrd="0" presId="urn:microsoft.com/office/officeart/2008/layout/AlternatingHexagons"/>
    <dgm:cxn modelId="{CD52EE5B-534A-4924-A1C0-F7503183252E}" type="presParOf" srcId="{C27083B2-9A0F-4FFA-BCE6-5FCE9BF5DF4C}" destId="{9A30A22A-4099-4164-B490-37968B1380F3}" srcOrd="4" destOrd="0" presId="urn:microsoft.com/office/officeart/2008/layout/AlternatingHexagons"/>
    <dgm:cxn modelId="{8A97B721-7E63-4A3D-A8AD-EF681C766DC9}" type="presParOf" srcId="{351FC134-8697-4C99-AFA8-B90BC49F3901}" destId="{F78791F6-8845-4D85-8FCC-3525878660B6}" srcOrd="1" destOrd="0" presId="urn:microsoft.com/office/officeart/2008/layout/AlternatingHexagons"/>
    <dgm:cxn modelId="{F9CBF00F-DB85-41E6-9070-070DE75E4BC4}" type="presParOf" srcId="{351FC134-8697-4C99-AFA8-B90BC49F3901}" destId="{82F54AC2-4FE0-482E-BC67-BF735496D70F}" srcOrd="2" destOrd="0" presId="urn:microsoft.com/office/officeart/2008/layout/AlternatingHexagons"/>
    <dgm:cxn modelId="{9CC06F93-5136-4F62-B569-2BA858E24249}" type="presParOf" srcId="{82F54AC2-4FE0-482E-BC67-BF735496D70F}" destId="{086C4028-E570-4C97-805F-0C7D8D7F5D26}" srcOrd="0" destOrd="0" presId="urn:microsoft.com/office/officeart/2008/layout/AlternatingHexagons"/>
    <dgm:cxn modelId="{787647C8-D713-4BC0-BD4F-1BA4C2578F8C}" type="presParOf" srcId="{82F54AC2-4FE0-482E-BC67-BF735496D70F}" destId="{24AAF4F4-6396-4EA2-8E83-1A293A16235A}" srcOrd="1" destOrd="0" presId="urn:microsoft.com/office/officeart/2008/layout/AlternatingHexagons"/>
    <dgm:cxn modelId="{1653D62F-0ECA-418C-AF94-5EA28E2967E0}" type="presParOf" srcId="{82F54AC2-4FE0-482E-BC67-BF735496D70F}" destId="{9650F368-4B1D-485E-8077-0AC20E234246}" srcOrd="2" destOrd="0" presId="urn:microsoft.com/office/officeart/2008/layout/AlternatingHexagons"/>
    <dgm:cxn modelId="{4B375451-1623-44D6-ADCE-0F69C33AFD26}" type="presParOf" srcId="{82F54AC2-4FE0-482E-BC67-BF735496D70F}" destId="{DC6FACF7-392E-41F7-A5FA-ABE3E62E537F}" srcOrd="3" destOrd="0" presId="urn:microsoft.com/office/officeart/2008/layout/AlternatingHexagons"/>
    <dgm:cxn modelId="{3CF5C3C4-A58C-42BC-934A-D7C115BCE9D8}" type="presParOf" srcId="{82F54AC2-4FE0-482E-BC67-BF735496D70F}" destId="{9389B828-6B7F-4CD3-880B-C6216114697F}" srcOrd="4" destOrd="0" presId="urn:microsoft.com/office/officeart/2008/layout/AlternatingHexagons"/>
    <dgm:cxn modelId="{CD550A87-3701-4414-9958-87EFE626CCB4}" type="presParOf" srcId="{351FC134-8697-4C99-AFA8-B90BC49F3901}" destId="{DF294135-5988-4E7D-9923-8C52B674575C}" srcOrd="3" destOrd="0" presId="urn:microsoft.com/office/officeart/2008/layout/AlternatingHexagons"/>
    <dgm:cxn modelId="{B4A966B9-E551-43D0-B96E-51D72D404520}" type="presParOf" srcId="{351FC134-8697-4C99-AFA8-B90BC49F3901}" destId="{EAA7EB19-32E9-4F0C-9F6C-24E51D82C78B}" srcOrd="4" destOrd="0" presId="urn:microsoft.com/office/officeart/2008/layout/AlternatingHexagons"/>
    <dgm:cxn modelId="{40E08087-777F-42DE-A7AC-651D6E94E92A}" type="presParOf" srcId="{EAA7EB19-32E9-4F0C-9F6C-24E51D82C78B}" destId="{8E02C9CA-7E47-4C0E-9D64-9A4547D3E10B}" srcOrd="0" destOrd="0" presId="urn:microsoft.com/office/officeart/2008/layout/AlternatingHexagons"/>
    <dgm:cxn modelId="{9B45880B-F537-4565-AD61-83989D1DA081}" type="presParOf" srcId="{EAA7EB19-32E9-4F0C-9F6C-24E51D82C78B}" destId="{3617D18F-FC41-4379-8912-3757CD3B8A92}" srcOrd="1" destOrd="0" presId="urn:microsoft.com/office/officeart/2008/layout/AlternatingHexagons"/>
    <dgm:cxn modelId="{F696636B-F6A0-421C-8D5E-CA5625BA4F44}" type="presParOf" srcId="{EAA7EB19-32E9-4F0C-9F6C-24E51D82C78B}" destId="{F28AB40F-93CA-4F5C-ADC0-1B28CAD0E87C}" srcOrd="2" destOrd="0" presId="urn:microsoft.com/office/officeart/2008/layout/AlternatingHexagons"/>
    <dgm:cxn modelId="{43D5977C-B622-47BA-AA81-596153743533}" type="presParOf" srcId="{EAA7EB19-32E9-4F0C-9F6C-24E51D82C78B}" destId="{FD8EA8C7-F262-4730-8888-4B7638BDBF47}" srcOrd="3" destOrd="0" presId="urn:microsoft.com/office/officeart/2008/layout/AlternatingHexagons"/>
    <dgm:cxn modelId="{0F517230-DA0A-4AE8-8C3D-9A33ABE611E6}" type="presParOf" srcId="{EAA7EB19-32E9-4F0C-9F6C-24E51D82C78B}" destId="{49CC989F-47AD-4C12-A6F8-6A4849D90237}" srcOrd="4" destOrd="0" presId="urn:microsoft.com/office/officeart/2008/layout/AlternatingHexagons"/>
    <dgm:cxn modelId="{5B8BA431-02FD-4004-8493-886127A1DA81}" type="presParOf" srcId="{351FC134-8697-4C99-AFA8-B90BC49F3901}" destId="{9D245871-3433-44B1-B19B-6FCC891E4FD9}" srcOrd="5" destOrd="0" presId="urn:microsoft.com/office/officeart/2008/layout/AlternatingHexagons"/>
    <dgm:cxn modelId="{EBF6DA64-0EA2-45F8-82D6-4FB84492796A}" type="presParOf" srcId="{351FC134-8697-4C99-AFA8-B90BC49F3901}" destId="{F1514F44-26EE-40F7-8EF7-D089CA9FBB32}" srcOrd="6" destOrd="0" presId="urn:microsoft.com/office/officeart/2008/layout/AlternatingHexagons"/>
    <dgm:cxn modelId="{C604DA57-A541-40DB-8AF2-9B07CB6D6B12}" type="presParOf" srcId="{F1514F44-26EE-40F7-8EF7-D089CA9FBB32}" destId="{1CF68D52-AC71-446A-824B-331D380D19AB}" srcOrd="0" destOrd="0" presId="urn:microsoft.com/office/officeart/2008/layout/AlternatingHexagons"/>
    <dgm:cxn modelId="{0050BDFE-6EBD-44F8-BDB7-9A132586C617}" type="presParOf" srcId="{F1514F44-26EE-40F7-8EF7-D089CA9FBB32}" destId="{8803F8D3-B9BA-46F4-8DA3-658EBC5AC972}" srcOrd="1" destOrd="0" presId="urn:microsoft.com/office/officeart/2008/layout/AlternatingHexagons"/>
    <dgm:cxn modelId="{804DB798-3DDF-478A-B6E9-290C7040E2D3}" type="presParOf" srcId="{F1514F44-26EE-40F7-8EF7-D089CA9FBB32}" destId="{32317E29-73A1-4ECB-B0CE-0AC1152A6D7A}" srcOrd="2" destOrd="0" presId="urn:microsoft.com/office/officeart/2008/layout/AlternatingHexagons"/>
    <dgm:cxn modelId="{06F14421-4793-4C52-B106-81EADD6D6E66}" type="presParOf" srcId="{F1514F44-26EE-40F7-8EF7-D089CA9FBB32}" destId="{86F6CEF1-E9C1-45F5-AA7F-64834AE30BDA}" srcOrd="3" destOrd="0" presId="urn:microsoft.com/office/officeart/2008/layout/AlternatingHexagons"/>
    <dgm:cxn modelId="{2063B090-2102-47C5-9C58-CD497DD62AEC}" type="presParOf" srcId="{F1514F44-26EE-40F7-8EF7-D089CA9FBB32}" destId="{73478D76-B81E-4F9D-AE2D-0BE77E0EB995}" srcOrd="4" destOrd="0" presId="urn:microsoft.com/office/officeart/2008/layout/AlternatingHexagons"/>
    <dgm:cxn modelId="{E6399AF8-3548-4C6A-BA39-FF157543F6DE}" type="presParOf" srcId="{351FC134-8697-4C99-AFA8-B90BC49F3901}" destId="{9D5831D7-E95D-4015-91C3-1CCD92511EF4}" srcOrd="7" destOrd="0" presId="urn:microsoft.com/office/officeart/2008/layout/AlternatingHexagons"/>
    <dgm:cxn modelId="{B5C859C5-2996-48A8-A840-9276F4F0A826}" type="presParOf" srcId="{351FC134-8697-4C99-AFA8-B90BC49F3901}" destId="{CF898DA2-6F81-451A-AECD-1911346E514C}" srcOrd="8" destOrd="0" presId="urn:microsoft.com/office/officeart/2008/layout/AlternatingHexagons"/>
    <dgm:cxn modelId="{CDC91FF8-B027-44D5-A9A6-2D9B4904DE21}" type="presParOf" srcId="{CF898DA2-6F81-451A-AECD-1911346E514C}" destId="{E73095F5-EF93-4F9E-8583-9070C4DC8D56}" srcOrd="0" destOrd="0" presId="urn:microsoft.com/office/officeart/2008/layout/AlternatingHexagons"/>
    <dgm:cxn modelId="{B9F7BC56-A551-4039-BE9A-7AEFA8DB2C69}" type="presParOf" srcId="{CF898DA2-6F81-451A-AECD-1911346E514C}" destId="{C2B784D3-9D62-40FC-ABC8-96FCE8DD5438}" srcOrd="1" destOrd="0" presId="urn:microsoft.com/office/officeart/2008/layout/AlternatingHexagons"/>
    <dgm:cxn modelId="{C23815CE-2F38-47B7-ADB1-3D3774C770A8}" type="presParOf" srcId="{CF898DA2-6F81-451A-AECD-1911346E514C}" destId="{30287C06-B12B-460F-B06F-824E656077A3}" srcOrd="2" destOrd="0" presId="urn:microsoft.com/office/officeart/2008/layout/AlternatingHexagons"/>
    <dgm:cxn modelId="{CC20BFBE-C9AA-49E4-AD96-8D80BFE3F982}" type="presParOf" srcId="{CF898DA2-6F81-451A-AECD-1911346E514C}" destId="{8B212C20-315A-4768-A71F-7A0141457EA2}" srcOrd="3" destOrd="0" presId="urn:microsoft.com/office/officeart/2008/layout/AlternatingHexagons"/>
    <dgm:cxn modelId="{77632832-DF63-4C94-86B9-E3BE6387850C}"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380360"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Monitoring Strategy</a:t>
          </a:r>
        </a:p>
      </dsp:txBody>
      <dsp:txXfrm rot="-5400000">
        <a:off x="2605292" y="175457"/>
        <a:ext cx="671571" cy="771922"/>
      </dsp:txXfrm>
    </dsp:sp>
    <dsp:sp modelId="{9A53782E-84B7-495E-BB96-20026BD94B97}">
      <dsp:nvSpPr>
        <dsp:cNvPr id="0" name=""/>
        <dsp:cNvSpPr/>
      </dsp:nvSpPr>
      <dsp:spPr>
        <a:xfrm>
          <a:off x="3458509" y="224986"/>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326659"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175457"/>
        <a:ext cx="671571" cy="771922"/>
      </dsp:txXfrm>
    </dsp:sp>
    <dsp:sp modelId="{086C4028-E570-4C97-805F-0C7D8D7F5D26}">
      <dsp:nvSpPr>
        <dsp:cNvPr id="0" name=""/>
        <dsp:cNvSpPr/>
      </dsp:nvSpPr>
      <dsp:spPr>
        <a:xfrm rot="5400000">
          <a:off x="1851491"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BC/DR Capabilities</a:t>
          </a:r>
        </a:p>
      </dsp:txBody>
      <dsp:txXfrm rot="-5400000">
        <a:off x="2076423" y="1127332"/>
        <a:ext cx="671571" cy="771922"/>
      </dsp:txXfrm>
    </dsp:sp>
    <dsp:sp modelId="{24AAF4F4-6396-4EA2-8E83-1A293A16235A}">
      <dsp:nvSpPr>
        <dsp:cNvPr id="0" name=""/>
        <dsp:cNvSpPr/>
      </dsp:nvSpPr>
      <dsp:spPr>
        <a:xfrm>
          <a:off x="672861" y="117686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905192"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1127332"/>
        <a:ext cx="671571" cy="771922"/>
      </dsp:txXfrm>
    </dsp:sp>
    <dsp:sp modelId="{8E02C9CA-7E47-4C0E-9D64-9A4547D3E10B}">
      <dsp:nvSpPr>
        <dsp:cNvPr id="0" name=""/>
        <dsp:cNvSpPr/>
      </dsp:nvSpPr>
      <dsp:spPr>
        <a:xfrm rot="5400000">
          <a:off x="2380360"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Design DR Strategy</a:t>
          </a:r>
        </a:p>
      </dsp:txBody>
      <dsp:txXfrm rot="-5400000">
        <a:off x="2605292" y="2079207"/>
        <a:ext cx="671571" cy="771922"/>
      </dsp:txXfrm>
    </dsp:sp>
    <dsp:sp modelId="{3617D18F-FC41-4379-8912-3757CD3B8A92}">
      <dsp:nvSpPr>
        <dsp:cNvPr id="0" name=""/>
        <dsp:cNvSpPr/>
      </dsp:nvSpPr>
      <dsp:spPr>
        <a:xfrm>
          <a:off x="3458509" y="212873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326659"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2079207"/>
        <a:ext cx="671571" cy="771922"/>
      </dsp:txXfrm>
    </dsp:sp>
    <dsp:sp modelId="{1CF68D52-AC71-446A-824B-331D380D19AB}">
      <dsp:nvSpPr>
        <dsp:cNvPr id="0" name=""/>
        <dsp:cNvSpPr/>
      </dsp:nvSpPr>
      <dsp:spPr>
        <a:xfrm rot="5400000">
          <a:off x="1851491"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Azure Automation and PS WF</a:t>
          </a:r>
        </a:p>
      </dsp:txBody>
      <dsp:txXfrm rot="-5400000">
        <a:off x="2076423" y="3031082"/>
        <a:ext cx="671571" cy="771922"/>
      </dsp:txXfrm>
    </dsp:sp>
    <dsp:sp modelId="{8803F8D3-B9BA-46F4-8DA3-658EBC5AC972}">
      <dsp:nvSpPr>
        <dsp:cNvPr id="0" name=""/>
        <dsp:cNvSpPr/>
      </dsp:nvSpPr>
      <dsp:spPr>
        <a:xfrm>
          <a:off x="672861" y="308061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905192"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3031082"/>
        <a:ext cx="671571" cy="771922"/>
      </dsp:txXfrm>
    </dsp:sp>
    <dsp:sp modelId="{E73095F5-EF93-4F9E-8583-9070C4DC8D56}">
      <dsp:nvSpPr>
        <dsp:cNvPr id="0" name=""/>
        <dsp:cNvSpPr/>
      </dsp:nvSpPr>
      <dsp:spPr>
        <a:xfrm rot="5400000">
          <a:off x="2380360"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Automation Use Cases</a:t>
          </a:r>
        </a:p>
      </dsp:txBody>
      <dsp:txXfrm rot="-5400000">
        <a:off x="2605292" y="3982957"/>
        <a:ext cx="671571" cy="771922"/>
      </dsp:txXfrm>
    </dsp:sp>
    <dsp:sp modelId="{C2B784D3-9D62-40FC-ABC8-96FCE8DD5438}">
      <dsp:nvSpPr>
        <dsp:cNvPr id="0" name=""/>
        <dsp:cNvSpPr/>
      </dsp:nvSpPr>
      <dsp:spPr>
        <a:xfrm>
          <a:off x="3458509" y="403248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326659"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3982957"/>
        <a:ext cx="671571" cy="77192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10/20/2017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10/20/2017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azure.microsoft.com/documentation/services/log-analytics" TargetMode="External"/><Relationship Id="rId7" Type="http://schemas.openxmlformats.org/officeDocument/2006/relationships/hyperlink" Target="https://docs.microsoft.com/en-us/azure/log-analytics/log-analytics-data-collector-api"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docs.microsoft.com/en-us/azure/log-analytics/log-analytics-azure-storage" TargetMode="External"/><Relationship Id="rId5" Type="http://schemas.openxmlformats.org/officeDocument/2006/relationships/hyperlink" Target="https://docs.microsoft.com/en-us/azure/log-analytics/log-analytics-linux-agents" TargetMode="External"/><Relationship Id="rId4" Type="http://schemas.openxmlformats.org/officeDocument/2006/relationships/hyperlink" Target="https://docs.microsoft.com/en-us/azure/log-analytics/log-analytics-windows-agents"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azure.microsoft.com/documentation/services/log-analytics" TargetMode="External"/><Relationship Id="rId7" Type="http://schemas.openxmlformats.org/officeDocument/2006/relationships/hyperlink" Target="https://docs.microsoft.com/en-us/azure/log-analytics/log-analytics-data-collector-api"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microsoft.com/en-us/azure/log-analytics/log-analytics-azure-storage" TargetMode="External"/><Relationship Id="rId5" Type="http://schemas.openxmlformats.org/officeDocument/2006/relationships/hyperlink" Target="https://docs.microsoft.com/en-us/azure/log-analytics/log-analytics-linux-agents" TargetMode="External"/><Relationship Id="rId4" Type="http://schemas.openxmlformats.org/officeDocument/2006/relationships/hyperlink" Target="https://docs.microsoft.com/en-us/azure/log-analytics/log-analytics-windows-agent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windows-server/administration/windows-server-update-services/deploy/2-configure-wsus#BKM_ConfigurenetworkConnections" TargetMode="External"/><Relationship Id="rId7" Type="http://schemas.openxmlformats.org/officeDocument/2006/relationships/hyperlink" Target="https://docs.microsoft.com/en-us/windows-server/administration/windows-server-update-services/deploy/2-configure-wsus#bkmk_2.5.ConfigSSL"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docs.microsoft.com/en-us/windows-server/administration/windows-server-update-services/deploy/2-configure-wsus#BKM_ConfigureClientUpdates" TargetMode="External"/><Relationship Id="rId5" Type="http://schemas.openxmlformats.org/officeDocument/2006/relationships/hyperlink" Target="https://docs.microsoft.com/en-us/windows-server/administration/windows-server-update-services/deploy/2-configure-wsus#BKMK_ConfigcomputerGroups" TargetMode="External"/><Relationship Id="rId4" Type="http://schemas.openxmlformats.org/officeDocument/2006/relationships/hyperlink" Target="https://docs.microsoft.com/en-us/windows-server/administration/windows-server-update-services/deploy/2-configure-wsus#BKM_ConfigureWSUSusingConfigurationWizard"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64.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a:t>
            </a:fld>
            <a:endParaRPr lang="en-US"/>
          </a:p>
        </p:txBody>
      </p:sp>
    </p:spTree>
    <p:extLst>
      <p:ext uri="{BB962C8B-B14F-4D97-AF65-F5344CB8AC3E}">
        <p14:creationId xmlns:p14="http://schemas.microsoft.com/office/powerpoint/2010/main" val="2620019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 Insights is an extensible </a:t>
            </a:r>
            <a:r>
              <a:rPr lang="en-US" sz="1200" b="1" i="0" kern="1200" dirty="0">
                <a:solidFill>
                  <a:schemeClr val="tx1"/>
                </a:solidFill>
                <a:effectLst/>
                <a:latin typeface="+mn-lt"/>
                <a:ea typeface="+mn-ea"/>
                <a:cs typeface="+mn-cs"/>
              </a:rPr>
              <a:t>Application Performance Management (APM) </a:t>
            </a:r>
            <a:r>
              <a:rPr lang="en-US" sz="1200" b="0" i="0" kern="1200" dirty="0">
                <a:solidFill>
                  <a:schemeClr val="tx1"/>
                </a:solidFill>
                <a:effectLst/>
                <a:latin typeface="+mn-lt"/>
                <a:ea typeface="+mn-ea"/>
                <a:cs typeface="+mn-cs"/>
              </a:rPr>
              <a:t>service for web developers on multiple platforms.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Use it to monitor your live web application. It will automatically detect performance anomalies.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 includes powerful analytics tools to help you diagnose issues and to understand what users actually do with your app.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a:t>
            </a:r>
            <a:r>
              <a:rPr lang="en-US" sz="1200" b="1" i="0" kern="1200" dirty="0">
                <a:solidFill>
                  <a:schemeClr val="tx1"/>
                </a:solidFill>
                <a:effectLst/>
                <a:latin typeface="+mn-lt"/>
                <a:ea typeface="+mn-ea"/>
                <a:cs typeface="+mn-cs"/>
              </a:rPr>
              <a:t>hosted on-premises or in the cloud</a:t>
            </a:r>
            <a:r>
              <a:rPr lang="en-US" sz="1200" b="0" i="0" kern="1200" dirty="0">
                <a:solidFill>
                  <a:schemeClr val="tx1"/>
                </a:solidFill>
                <a:effectLst/>
                <a:latin typeface="+mn-lt"/>
                <a:ea typeface="+mn-ea"/>
                <a:cs typeface="+mn-cs"/>
              </a:rPr>
              <a:t>. It integrates with your </a:t>
            </a:r>
            <a:r>
              <a:rPr lang="en-US" sz="1200" b="1" i="0" kern="1200" dirty="0" err="1">
                <a:solidFill>
                  <a:schemeClr val="tx1"/>
                </a:solidFill>
                <a:effectLst/>
                <a:latin typeface="+mn-lt"/>
                <a:ea typeface="+mn-ea"/>
                <a:cs typeface="+mn-cs"/>
              </a:rPr>
              <a:t>devOps</a:t>
            </a:r>
            <a:r>
              <a:rPr lang="en-US" sz="1200" b="1" i="0" kern="1200" dirty="0">
                <a:solidFill>
                  <a:schemeClr val="tx1"/>
                </a:solidFill>
                <a:effectLst/>
                <a:latin typeface="+mn-lt"/>
                <a:ea typeface="+mn-ea"/>
                <a:cs typeface="+mn-cs"/>
              </a:rPr>
              <a:t> process</a:t>
            </a:r>
            <a:r>
              <a:rPr lang="en-US" sz="1200" b="0" i="0" kern="1200" dirty="0">
                <a:solidFill>
                  <a:schemeClr val="tx1"/>
                </a:solidFill>
                <a:effectLst/>
                <a:latin typeface="+mn-lt"/>
                <a:ea typeface="+mn-ea"/>
                <a:cs typeface="+mn-cs"/>
              </a:rPr>
              <a:t>, and has connection points to a variety of development tools.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Request rates, response times, and failure rates</a:t>
            </a:r>
            <a:r>
              <a:rPr lang="en-US" dirty="0"/>
              <a:t> </a:t>
            </a:r>
          </a:p>
          <a:p>
            <a:r>
              <a:rPr lang="en-US" b="1" dirty="0"/>
              <a:t>Performance counters</a:t>
            </a:r>
            <a:r>
              <a:rPr lang="en-US" dirty="0"/>
              <a:t> from your Windows or Linux server machines, such as CPU, memory, and network usage.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Page views and load performance</a:t>
            </a:r>
            <a:r>
              <a:rPr lang="en-US" sz="1200" b="0" i="0" kern="1200" dirty="0">
                <a:solidFill>
                  <a:schemeClr val="tx1"/>
                </a:solidFill>
                <a:effectLst/>
                <a:latin typeface="+mn-lt"/>
                <a:ea typeface="+mn-ea"/>
                <a:cs typeface="+mn-cs"/>
              </a:rPr>
              <a:t> - reported by your users' browsers.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Dependency rates, response times, and failure rates</a:t>
            </a:r>
            <a:r>
              <a:rPr lang="en-US" sz="1200" b="0" i="0" kern="1200" dirty="0">
                <a:solidFill>
                  <a:schemeClr val="tx1"/>
                </a:solidFill>
                <a:effectLst/>
                <a:latin typeface="+mn-lt"/>
                <a:ea typeface="+mn-ea"/>
                <a:cs typeface="+mn-cs"/>
              </a:rPr>
              <a:t> - Find out whether external services are slowing you down.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10</a:t>
            </a:fld>
            <a:endParaRPr lang="en-US"/>
          </a:p>
        </p:txBody>
      </p:sp>
    </p:spTree>
    <p:extLst>
      <p:ext uri="{BB962C8B-B14F-4D97-AF65-F5344CB8AC3E}">
        <p14:creationId xmlns:p14="http://schemas.microsoft.com/office/powerpoint/2010/main" val="105355294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031787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843906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102</a:t>
            </a:fld>
            <a:endParaRPr lang="en-US"/>
          </a:p>
        </p:txBody>
      </p:sp>
    </p:spTree>
    <p:extLst>
      <p:ext uri="{BB962C8B-B14F-4D97-AF65-F5344CB8AC3E}">
        <p14:creationId xmlns:p14="http://schemas.microsoft.com/office/powerpoint/2010/main" val="408720042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Azure Automation is SaaS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automate processes with runbooks and manage configuration changes to Windows and Linux systems </a:t>
            </a:r>
            <a:r>
              <a:rPr lang="en-US" sz="1200" b="1" i="0" kern="1200" dirty="0">
                <a:solidFill>
                  <a:schemeClr val="tx1"/>
                </a:solidFill>
                <a:effectLst/>
                <a:latin typeface="+mn-lt"/>
                <a:ea typeface="+mn-ea"/>
                <a:cs typeface="+mn-cs"/>
              </a:rPr>
              <a:t>using</a:t>
            </a:r>
            <a:r>
              <a:rPr lang="en-US" sz="1200" b="0" i="0" kern="1200" dirty="0">
                <a:solidFill>
                  <a:schemeClr val="tx1"/>
                </a:solidFill>
                <a:effectLst/>
                <a:latin typeface="+mn-lt"/>
                <a:ea typeface="+mn-ea"/>
                <a:cs typeface="+mn-cs"/>
              </a:rPr>
              <a:t> Desired State Configuration (DSC) in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Support other cloud services, or on-premises.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Runbooks that you run in Azure are executed on Automation sandboxes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automate the deployment and management of resources in your local datacenter or other cloud services, after creating an Automation account, you can designate one or more machines to run the </a:t>
            </a:r>
            <a:r>
              <a:rPr lang="en-US" sz="1200" b="0" i="0" u="none" strike="noStrike" kern="1200" dirty="0">
                <a:solidFill>
                  <a:schemeClr val="tx1"/>
                </a:solidFill>
                <a:effectLst/>
                <a:latin typeface="+mn-lt"/>
                <a:ea typeface="+mn-ea"/>
                <a:cs typeface="+mn-cs"/>
                <a:hlinkClick r:id="rId3"/>
              </a:rPr>
              <a:t>Hybrid Runbook Worker (HRW)</a:t>
            </a:r>
            <a:r>
              <a:rPr lang="en-US" sz="1200" b="0" i="0" kern="1200" dirty="0">
                <a:solidFill>
                  <a:schemeClr val="tx1"/>
                </a:solidFill>
                <a:effectLst/>
                <a:latin typeface="+mn-lt"/>
                <a:ea typeface="+mn-ea"/>
                <a:cs typeface="+mn-cs"/>
              </a:rPr>
              <a:t> role.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Each HRW requires the Microsoft Management Agent with a connection to </a:t>
            </a:r>
            <a:r>
              <a:rPr lang="en-US" sz="1200" b="1" i="0" kern="1200" dirty="0">
                <a:solidFill>
                  <a:schemeClr val="tx1"/>
                </a:solidFill>
                <a:effectLst/>
                <a:latin typeface="+mn-lt"/>
                <a:ea typeface="+mn-ea"/>
                <a:cs typeface="+mn-cs"/>
              </a:rPr>
              <a:t>a Log Analytics </a:t>
            </a:r>
            <a:r>
              <a:rPr lang="en-US" sz="1200" b="0" i="0" kern="1200" dirty="0">
                <a:solidFill>
                  <a:schemeClr val="tx1"/>
                </a:solidFill>
                <a:effectLst/>
                <a:latin typeface="+mn-lt"/>
                <a:ea typeface="+mn-ea"/>
                <a:cs typeface="+mn-cs"/>
              </a:rPr>
              <a:t>workspace and an </a:t>
            </a:r>
            <a:r>
              <a:rPr lang="en-US" sz="1200" b="1" i="0" kern="1200" dirty="0">
                <a:solidFill>
                  <a:schemeClr val="tx1"/>
                </a:solidFill>
                <a:effectLst/>
                <a:latin typeface="+mn-lt"/>
                <a:ea typeface="+mn-ea"/>
                <a:cs typeface="+mn-cs"/>
              </a:rPr>
              <a:t>Automation account.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Log Analytics is used to bootstrap the installation</a:t>
            </a:r>
            <a:r>
              <a:rPr lang="en-US" sz="1200" b="0" i="0" kern="1200" dirty="0">
                <a:solidFill>
                  <a:schemeClr val="tx1"/>
                </a:solidFill>
                <a:effectLst/>
                <a:latin typeface="+mn-lt"/>
                <a:ea typeface="+mn-ea"/>
                <a:cs typeface="+mn-cs"/>
              </a:rPr>
              <a:t>, maintain the Microsoft Management Agent, and monitor the functionality of the HRW.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delivery of runbooks and the instruction to run them are performed by Azure Automation.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deploy multiple HRW to provide</a:t>
            </a:r>
            <a:r>
              <a:rPr lang="en-US" sz="1200" b="1" i="0" kern="1200" dirty="0">
                <a:solidFill>
                  <a:schemeClr val="tx1"/>
                </a:solidFill>
                <a:effectLst/>
                <a:latin typeface="+mn-lt"/>
                <a:ea typeface="+mn-ea"/>
                <a:cs typeface="+mn-cs"/>
              </a:rPr>
              <a:t> high availability for your runbooks</a:t>
            </a:r>
            <a:r>
              <a:rPr lang="en-US" sz="1200" b="0" i="0" kern="1200" dirty="0">
                <a:solidFill>
                  <a:schemeClr val="tx1"/>
                </a:solidFill>
                <a:effectLst/>
                <a:latin typeface="+mn-lt"/>
                <a:ea typeface="+mn-ea"/>
                <a:cs typeface="+mn-cs"/>
              </a:rPr>
              <a:t>, load balance runbook jobs,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in some cases </a:t>
            </a:r>
            <a:r>
              <a:rPr lang="en-US" sz="1200" b="1" i="0" kern="1200" dirty="0">
                <a:solidFill>
                  <a:schemeClr val="tx1"/>
                </a:solidFill>
                <a:effectLst/>
                <a:latin typeface="+mn-lt"/>
                <a:ea typeface="+mn-ea"/>
                <a:cs typeface="+mn-cs"/>
              </a:rPr>
              <a:t>dedicate them for particular workloads or environments</a:t>
            </a:r>
            <a:r>
              <a:rPr lang="en-US"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103</a:t>
            </a:fld>
            <a:endParaRPr lang="en-US"/>
          </a:p>
        </p:txBody>
      </p:sp>
    </p:spTree>
    <p:extLst>
      <p:ext uri="{BB962C8B-B14F-4D97-AF65-F5344CB8AC3E}">
        <p14:creationId xmlns:p14="http://schemas.microsoft.com/office/powerpoint/2010/main" val="139860584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104</a:t>
            </a:fld>
            <a:endParaRPr lang="en-US"/>
          </a:p>
        </p:txBody>
      </p:sp>
    </p:spTree>
    <p:extLst>
      <p:ext uri="{BB962C8B-B14F-4D97-AF65-F5344CB8AC3E}">
        <p14:creationId xmlns:p14="http://schemas.microsoft.com/office/powerpoint/2010/main" val="342574313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105</a:t>
            </a:fld>
            <a:endParaRPr lang="en-US"/>
          </a:p>
        </p:txBody>
      </p:sp>
    </p:spTree>
    <p:extLst>
      <p:ext uri="{BB962C8B-B14F-4D97-AF65-F5344CB8AC3E}">
        <p14:creationId xmlns:p14="http://schemas.microsoft.com/office/powerpoint/2010/main" val="733772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Availability tests</a:t>
            </a:r>
          </a:p>
          <a:p>
            <a:r>
              <a:rPr lang="en-US" sz="1200" b="1" i="0" kern="1200" dirty="0">
                <a:solidFill>
                  <a:schemeClr val="tx1"/>
                </a:solidFill>
                <a:effectLst/>
                <a:latin typeface="+mn-lt"/>
                <a:ea typeface="+mn-ea"/>
                <a:cs typeface="+mn-cs"/>
              </a:rPr>
              <a:t>Client-side component </a:t>
            </a:r>
            <a:r>
              <a:rPr lang="en-US" sz="1200" b="0" i="0" kern="1200" dirty="0">
                <a:solidFill>
                  <a:schemeClr val="tx1"/>
                </a:solidFill>
                <a:effectLst/>
                <a:latin typeface="+mn-lt"/>
                <a:ea typeface="+mn-ea"/>
                <a:cs typeface="+mn-cs"/>
              </a:rPr>
              <a:t>(monitored with the JavaScript SDK)</a:t>
            </a:r>
          </a:p>
          <a:p>
            <a:r>
              <a:rPr lang="en-US" sz="1200" b="1" i="0" kern="1200" dirty="0">
                <a:solidFill>
                  <a:schemeClr val="tx1"/>
                </a:solidFill>
                <a:effectLst/>
                <a:latin typeface="+mn-lt"/>
                <a:ea typeface="+mn-ea"/>
                <a:cs typeface="+mn-cs"/>
              </a:rPr>
              <a:t>Server-side component</a:t>
            </a:r>
          </a:p>
          <a:p>
            <a:r>
              <a:rPr lang="en-US" sz="1200" b="1" i="0" kern="1200" dirty="0">
                <a:solidFill>
                  <a:schemeClr val="tx1"/>
                </a:solidFill>
                <a:effectLst/>
                <a:latin typeface="+mn-lt"/>
                <a:ea typeface="+mn-ea"/>
                <a:cs typeface="+mn-cs"/>
              </a:rPr>
              <a:t>Dependencies </a:t>
            </a:r>
            <a:r>
              <a:rPr lang="en-US" sz="1200" b="0" i="0" kern="1200" dirty="0">
                <a:solidFill>
                  <a:schemeClr val="tx1"/>
                </a:solidFill>
                <a:effectLst/>
                <a:latin typeface="+mn-lt"/>
                <a:ea typeface="+mn-ea"/>
                <a:cs typeface="+mn-cs"/>
              </a:rPr>
              <a:t>of the client and server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expand and collapse dependency link groups: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11</a:t>
            </a:fld>
            <a:endParaRPr lang="en-US"/>
          </a:p>
        </p:txBody>
      </p:sp>
    </p:spTree>
    <p:extLst>
      <p:ext uri="{BB962C8B-B14F-4D97-AF65-F5344CB8AC3E}">
        <p14:creationId xmlns:p14="http://schemas.microsoft.com/office/powerpoint/2010/main" val="46345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If you use SQL Azure, there's an icon that shows when there are recommendations on how you can improve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12</a:t>
            </a:fld>
            <a:endParaRPr lang="en-US"/>
          </a:p>
        </p:txBody>
      </p:sp>
    </p:spTree>
    <p:extLst>
      <p:ext uri="{BB962C8B-B14F-4D97-AF65-F5344CB8AC3E}">
        <p14:creationId xmlns:p14="http://schemas.microsoft.com/office/powerpoint/2010/main" val="1933826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Operations Management Suite (also known as OMS) </a:t>
            </a:r>
            <a:r>
              <a:rPr lang="en-US" sz="1200" b="0" i="0" kern="1200" dirty="0">
                <a:solidFill>
                  <a:schemeClr val="tx1"/>
                </a:solidFill>
                <a:effectLst/>
                <a:latin typeface="+mn-lt"/>
                <a:ea typeface="+mn-ea"/>
                <a:cs typeface="+mn-cs"/>
              </a:rPr>
              <a:t>is a collection of management services that were designed in </a:t>
            </a:r>
            <a:r>
              <a:rPr lang="en-US" sz="1200" b="1" i="0" kern="1200" dirty="0">
                <a:solidFill>
                  <a:schemeClr val="tx1"/>
                </a:solidFill>
                <a:effectLst/>
                <a:latin typeface="+mn-lt"/>
                <a:ea typeface="+mn-ea"/>
                <a:cs typeface="+mn-cs"/>
              </a:rPr>
              <a:t>the cloud from the start.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Rather than deploying and managing </a:t>
            </a:r>
            <a:r>
              <a:rPr lang="en-US" sz="1200" b="0" i="0" kern="1200" dirty="0" err="1">
                <a:solidFill>
                  <a:schemeClr val="tx1"/>
                </a:solidFill>
                <a:effectLst/>
                <a:latin typeface="+mn-lt"/>
                <a:ea typeface="+mn-ea"/>
                <a:cs typeface="+mn-cs"/>
              </a:rPr>
              <a:t>on-premise</a:t>
            </a:r>
            <a:r>
              <a:rPr lang="en-US" sz="1200" b="0" i="0" kern="1200" dirty="0">
                <a:solidFill>
                  <a:schemeClr val="tx1"/>
                </a:solidFill>
                <a:effectLst/>
                <a:latin typeface="+mn-lt"/>
                <a:ea typeface="+mn-ea"/>
                <a:cs typeface="+mn-cs"/>
              </a:rPr>
              <a:t> resources, OMS components are entirely hosted in Azure. </a:t>
            </a:r>
          </a:p>
          <a:p>
            <a:r>
              <a:rPr lang="en-US" sz="1200" b="0" i="0" kern="1200" dirty="0">
                <a:solidFill>
                  <a:schemeClr val="tx1"/>
                </a:solidFill>
                <a:effectLst/>
                <a:latin typeface="+mn-lt"/>
                <a:ea typeface="+mn-ea"/>
                <a:cs typeface="+mn-cs"/>
              </a:rPr>
              <a:t>Configuration is minimal, and you can be up and running literally in a matter of minutes.</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Minimal cost and complexity of deployment.</a:t>
            </a:r>
            <a:r>
              <a:rPr lang="en-US" sz="1200" b="0" i="0" kern="1200" dirty="0">
                <a:solidFill>
                  <a:schemeClr val="tx1"/>
                </a:solidFill>
                <a:effectLst/>
                <a:latin typeface="+mn-lt"/>
                <a:ea typeface="+mn-ea"/>
                <a:cs typeface="+mn-cs"/>
              </a:rPr>
              <a:t> Because all of the components and data for OMS are stored in Azure, you can be up and running in a short time without the complexity and investment in </a:t>
            </a:r>
            <a:r>
              <a:rPr lang="en-US" sz="1200" b="0" i="0" kern="1200" dirty="0" err="1">
                <a:solidFill>
                  <a:schemeClr val="tx1"/>
                </a:solidFill>
                <a:effectLst/>
                <a:latin typeface="+mn-lt"/>
                <a:ea typeface="+mn-ea"/>
                <a:cs typeface="+mn-cs"/>
              </a:rPr>
              <a:t>on-premise</a:t>
            </a:r>
            <a:r>
              <a:rPr lang="en-US" sz="1200" b="0" i="0" kern="1200" dirty="0">
                <a:solidFill>
                  <a:schemeClr val="tx1"/>
                </a:solidFill>
                <a:effectLst/>
                <a:latin typeface="+mn-lt"/>
                <a:ea typeface="+mn-ea"/>
                <a:cs typeface="+mn-cs"/>
              </a:rPr>
              <a:t> components.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Scale to cloud levels.</a:t>
            </a:r>
            <a:r>
              <a:rPr lang="en-US" sz="1200" b="0" i="0" kern="1200" dirty="0">
                <a:solidFill>
                  <a:schemeClr val="tx1"/>
                </a:solidFill>
                <a:effectLst/>
                <a:latin typeface="+mn-lt"/>
                <a:ea typeface="+mn-ea"/>
                <a:cs typeface="+mn-cs"/>
              </a:rPr>
              <a:t> You don’t have to worry about paying for compute resources that you don’t need or about running out of storage space since the cloud allows you to pay only for what you actually use and will readily scale to any load you require. You can start by managing a few resources to get started and then scale up to your entire environment.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Take advantage of the latest features.</a:t>
            </a:r>
            <a:r>
              <a:rPr lang="en-US" sz="1200" b="0" i="0" kern="1200" dirty="0">
                <a:solidFill>
                  <a:schemeClr val="tx1"/>
                </a:solidFill>
                <a:effectLst/>
                <a:latin typeface="+mn-lt"/>
                <a:ea typeface="+mn-ea"/>
                <a:cs typeface="+mn-cs"/>
              </a:rPr>
              <a:t> Features in OMS services are continuously being added and updated. You constantly have access to the latest features without any requirement to deploy updates. </a:t>
            </a:r>
            <a:r>
              <a:rPr lang="en-US" sz="1200" b="0" i="0" kern="1200" baseline="0" dirty="0">
                <a:solidFill>
                  <a:schemeClr val="tx1"/>
                </a:solidFill>
                <a:effectLst/>
                <a:latin typeface="+mn-lt"/>
                <a:ea typeface="+mn-ea"/>
                <a:cs typeface="+mn-cs"/>
              </a:rPr>
              <a:t> [Talk about Big Data here and it can improve the monitoring]</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rgbClr val="FF0000"/>
                </a:solidFill>
                <a:effectLst/>
                <a:latin typeface="+mn-lt"/>
                <a:ea typeface="+mn-ea"/>
                <a:cs typeface="+mn-cs"/>
              </a:rPr>
              <a:t>Integrated services.</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rPr>
              <a:t>While each of the OMS services provide significant value on their own, they can work together to solve complex management scenarios. For example, a runbook in Azure Automation might drive a failover process with Azure Site Recovery and then log information to Log Analytics to generate an </a:t>
            </a:r>
            <a:r>
              <a:rPr lang="en-US" sz="1200" b="0" i="0" kern="1200" dirty="0">
                <a:solidFill>
                  <a:schemeClr val="tx1"/>
                </a:solidFill>
                <a:effectLst/>
                <a:latin typeface="+mn-lt"/>
                <a:ea typeface="+mn-ea"/>
                <a:cs typeface="+mn-cs"/>
              </a:rPr>
              <a:t>alert.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Global knowledge.</a:t>
            </a:r>
            <a:r>
              <a:rPr lang="en-US" sz="1200" b="0" i="0" kern="1200" dirty="0">
                <a:solidFill>
                  <a:schemeClr val="tx1"/>
                </a:solidFill>
                <a:effectLst/>
                <a:latin typeface="+mn-lt"/>
                <a:ea typeface="+mn-ea"/>
                <a:cs typeface="+mn-cs"/>
              </a:rPr>
              <a:t> Management solutions in OMS continuously have access to the latest information. The Security and Audit solution for example, can perform a threat analysis using the latest threats being detected around the world.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Access from anywhere.</a:t>
            </a:r>
            <a:r>
              <a:rPr lang="en-US" sz="1200" b="0" i="0" kern="1200" dirty="0">
                <a:solidFill>
                  <a:schemeClr val="tx1"/>
                </a:solidFill>
                <a:effectLst/>
                <a:latin typeface="+mn-lt"/>
                <a:ea typeface="+mn-ea"/>
                <a:cs typeface="+mn-cs"/>
              </a:rPr>
              <a:t> Access your management environment from anywhere you have a browser</a:t>
            </a:r>
            <a:r>
              <a:rPr lang="en-US" sz="1200" b="1" i="0" kern="1200" dirty="0">
                <a:solidFill>
                  <a:schemeClr val="tx1"/>
                </a:solidFill>
                <a:effectLst/>
                <a:latin typeface="+mn-lt"/>
                <a:ea typeface="+mn-ea"/>
                <a:cs typeface="+mn-cs"/>
              </a:rPr>
              <a:t>. Install the OMS app on your smartphone for ready access to your monitoring data.</a:t>
            </a:r>
          </a:p>
          <a:p>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13</a:t>
            </a:fld>
            <a:endParaRPr lang="en-US"/>
          </a:p>
        </p:txBody>
      </p:sp>
    </p:spTree>
    <p:extLst>
      <p:ext uri="{BB962C8B-B14F-4D97-AF65-F5344CB8AC3E}">
        <p14:creationId xmlns:p14="http://schemas.microsoft.com/office/powerpoint/2010/main" val="1465454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core functionality </a:t>
            </a:r>
            <a:r>
              <a:rPr lang="en-US" sz="1200" b="0" i="0" kern="1200" dirty="0">
                <a:solidFill>
                  <a:schemeClr val="tx1"/>
                </a:solidFill>
                <a:effectLst/>
                <a:latin typeface="+mn-lt"/>
                <a:ea typeface="+mn-ea"/>
                <a:cs typeface="+mn-cs"/>
              </a:rPr>
              <a:t>of OMS is provided by a set of services that run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service provides a specific management function, and you can combine services to achieve different management scenarios</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14</a:t>
            </a:fld>
            <a:endParaRPr lang="en-US"/>
          </a:p>
        </p:txBody>
      </p:sp>
    </p:spTree>
    <p:extLst>
      <p:ext uri="{BB962C8B-B14F-4D97-AF65-F5344CB8AC3E}">
        <p14:creationId xmlns:p14="http://schemas.microsoft.com/office/powerpoint/2010/main" val="730333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core functionality </a:t>
            </a:r>
            <a:r>
              <a:rPr lang="en-US" sz="1200" b="0" i="0" kern="1200" dirty="0">
                <a:solidFill>
                  <a:schemeClr val="tx1"/>
                </a:solidFill>
                <a:effectLst/>
                <a:latin typeface="+mn-lt"/>
                <a:ea typeface="+mn-ea"/>
                <a:cs typeface="+mn-cs"/>
              </a:rPr>
              <a:t>of OMS is provided by a set of services that run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service provides a specific management function, and you can combine services to achieve different management scenarios</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15</a:t>
            </a:fld>
            <a:endParaRPr lang="en-US"/>
          </a:p>
        </p:txBody>
      </p:sp>
    </p:spTree>
    <p:extLst>
      <p:ext uri="{BB962C8B-B14F-4D97-AF65-F5344CB8AC3E}">
        <p14:creationId xmlns:p14="http://schemas.microsoft.com/office/powerpoint/2010/main" val="1682868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Log Analytics</a:t>
            </a:r>
            <a:r>
              <a:rPr lang="en-US" sz="1200" b="0" i="0" kern="1200" dirty="0">
                <a:solidFill>
                  <a:schemeClr val="tx1"/>
                </a:solidFill>
                <a:effectLst/>
                <a:latin typeface="+mn-lt"/>
                <a:ea typeface="+mn-ea"/>
                <a:cs typeface="+mn-cs"/>
              </a:rPr>
              <a:t> provides monitoring services for OMS by collecting data from managed resources into a central repository.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data could include events, performance data, or custom data provided through the API.</a:t>
            </a:r>
          </a:p>
          <a:p>
            <a:r>
              <a:rPr lang="en-US" sz="1200" b="0" i="0" kern="1200" dirty="0">
                <a:solidFill>
                  <a:schemeClr val="tx1"/>
                </a:solidFill>
                <a:effectLst/>
                <a:latin typeface="+mn-lt"/>
                <a:ea typeface="+mn-ea"/>
                <a:cs typeface="+mn-cs"/>
              </a:rPr>
              <a:t>Once collected, the data is available for alerting, analysis, and export.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method allows you to consolidate data from a variety of sources so you can combine data from your Azure services with your existing on-premises environment.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also clearly separates the collection of the data from the action taken on that data so that all actions are available to all kinds of data</a:t>
            </a:r>
            <a:endParaRPr lang="en-US" dirty="0"/>
          </a:p>
          <a:p>
            <a:endParaRPr lang="en-US" dirty="0"/>
          </a:p>
          <a:p>
            <a:endParaRPr lang="en-US" dirty="0"/>
          </a:p>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Windows and Linux</a:t>
            </a:r>
          </a:p>
          <a:p>
            <a:r>
              <a:rPr lang="en-US" sz="1200" b="0" i="0" kern="1200" dirty="0">
                <a:solidFill>
                  <a:schemeClr val="tx1"/>
                </a:solidFill>
                <a:effectLst/>
                <a:latin typeface="+mn-lt"/>
                <a:ea typeface="+mn-ea"/>
                <a:cs typeface="+mn-cs"/>
              </a:rPr>
              <a:t>You install the Microsoft Monitoring Agent on </a:t>
            </a:r>
            <a:r>
              <a:rPr lang="en-US" sz="1200" b="0" i="0" u="none" strike="noStrike" kern="1200" dirty="0">
                <a:solidFill>
                  <a:schemeClr val="tx1"/>
                </a:solidFill>
                <a:effectLst/>
                <a:latin typeface="+mn-lt"/>
                <a:ea typeface="+mn-ea"/>
                <a:cs typeface="+mn-cs"/>
                <a:hlinkClick r:id="rId4"/>
              </a:rPr>
              <a:t>Windows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5"/>
              </a:rPr>
              <a:t>Linux</a:t>
            </a:r>
            <a:r>
              <a:rPr lang="en-US" sz="1200" b="0" i="0" kern="1200" dirty="0">
                <a:solidFill>
                  <a:schemeClr val="tx1"/>
                </a:solidFill>
                <a:effectLst/>
                <a:latin typeface="+mn-lt"/>
                <a:ea typeface="+mn-ea"/>
                <a:cs typeface="+mn-cs"/>
              </a:rPr>
              <a:t> computers or virtual machines that you want to collect data from.</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services.</a:t>
            </a:r>
            <a:r>
              <a:rPr lang="en-US" sz="1200" b="0" i="0" kern="1200" dirty="0">
                <a:solidFill>
                  <a:schemeClr val="tx1"/>
                </a:solidFill>
                <a:effectLst/>
                <a:latin typeface="+mn-lt"/>
                <a:ea typeface="+mn-ea"/>
                <a:cs typeface="+mn-cs"/>
              </a:rPr>
              <a:t> Log Analytics collects telemetry from </a:t>
            </a:r>
            <a:r>
              <a:rPr lang="en-US" sz="1200" b="0" i="0" u="none" strike="noStrike" kern="1200" dirty="0">
                <a:solidFill>
                  <a:schemeClr val="tx1"/>
                </a:solidFill>
                <a:effectLst/>
                <a:latin typeface="+mn-lt"/>
                <a:ea typeface="+mn-ea"/>
                <a:cs typeface="+mn-cs"/>
                <a:hlinkClick r:id="rId6"/>
              </a:rPr>
              <a:t>Azure Diagnostics and Azure Monitoring</a:t>
            </a:r>
            <a:r>
              <a:rPr lang="en-US" sz="1200" b="0" i="0" kern="1200" dirty="0">
                <a:solidFill>
                  <a:schemeClr val="tx1"/>
                </a:solidFill>
                <a:effectLst/>
                <a:latin typeface="+mn-lt"/>
                <a:ea typeface="+mn-ea"/>
                <a:cs typeface="+mn-cs"/>
              </a:rPr>
              <a:t> into the repository so that you can monitor Azure resources.</a:t>
            </a:r>
          </a:p>
          <a:p>
            <a:r>
              <a:rPr lang="en-US" sz="1200" b="1" i="0" kern="1200" dirty="0">
                <a:solidFill>
                  <a:schemeClr val="tx1"/>
                </a:solidFill>
                <a:effectLst/>
                <a:latin typeface="+mn-lt"/>
                <a:ea typeface="+mn-ea"/>
                <a:cs typeface="+mn-cs"/>
              </a:rPr>
              <a:t>Data Collector API.</a:t>
            </a:r>
            <a:r>
              <a:rPr lang="en-US" sz="1200" b="0" i="0" kern="1200" dirty="0">
                <a:solidFill>
                  <a:schemeClr val="tx1"/>
                </a:solidFill>
                <a:effectLst/>
                <a:latin typeface="+mn-lt"/>
                <a:ea typeface="+mn-ea"/>
                <a:cs typeface="+mn-cs"/>
              </a:rPr>
              <a:t> Log Analytics has a </a:t>
            </a:r>
            <a:r>
              <a:rPr lang="en-US" sz="1200" b="0" i="0" u="none" strike="noStrike" kern="1200" dirty="0">
                <a:solidFill>
                  <a:schemeClr val="tx1"/>
                </a:solidFill>
                <a:effectLst/>
                <a:latin typeface="+mn-lt"/>
                <a:ea typeface="+mn-ea"/>
                <a:cs typeface="+mn-cs"/>
                <a:hlinkClick r:id="rId7"/>
              </a:rPr>
              <a:t>REST API for populating data from any client</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Solution Packs</a:t>
            </a:r>
          </a:p>
          <a:p>
            <a:r>
              <a:rPr lang="en-US" sz="1200" b="0" i="0" kern="1200" dirty="0">
                <a:solidFill>
                  <a:schemeClr val="tx1"/>
                </a:solidFill>
                <a:effectLst/>
                <a:latin typeface="+mn-lt"/>
                <a:ea typeface="+mn-ea"/>
                <a:cs typeface="+mn-cs"/>
              </a:rPr>
              <a:t>AD Replication Health Solution Packs, AD Replication Solution Pack, Over network health. Tons of</a:t>
            </a:r>
            <a:r>
              <a:rPr lang="en-US" sz="1200" b="0" i="0" kern="1200" baseline="0" dirty="0">
                <a:solidFill>
                  <a:schemeClr val="tx1"/>
                </a:solidFill>
                <a:effectLst/>
                <a:latin typeface="+mn-lt"/>
                <a:ea typeface="+mn-ea"/>
                <a:cs typeface="+mn-cs"/>
              </a:rPr>
              <a:t> 3</a:t>
            </a:r>
            <a:r>
              <a:rPr lang="en-US" sz="1200" b="0" i="0" kern="1200" baseline="30000" dirty="0">
                <a:solidFill>
                  <a:schemeClr val="tx1"/>
                </a:solidFill>
                <a:effectLst/>
                <a:latin typeface="+mn-lt"/>
                <a:ea typeface="+mn-ea"/>
                <a:cs typeface="+mn-cs"/>
              </a:rPr>
              <a:t>rd</a:t>
            </a:r>
            <a:r>
              <a:rPr lang="en-US" sz="1200" b="0" i="0" kern="1200" baseline="0" dirty="0">
                <a:solidFill>
                  <a:schemeClr val="tx1"/>
                </a:solidFill>
                <a:effectLst/>
                <a:latin typeface="+mn-lt"/>
                <a:ea typeface="+mn-ea"/>
                <a:cs typeface="+mn-cs"/>
              </a:rPr>
              <a:t> party tool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Views and dashboards</a:t>
            </a:r>
            <a:r>
              <a:rPr lang="en-US" sz="1200" b="1" i="0" kern="1200" baseline="0" dirty="0">
                <a:solidFill>
                  <a:schemeClr val="tx1"/>
                </a:solidFill>
                <a:effectLst/>
                <a:latin typeface="+mn-lt"/>
                <a:ea typeface="+mn-ea"/>
                <a:cs typeface="+mn-cs"/>
              </a:rPr>
              <a:t> </a:t>
            </a:r>
            <a:r>
              <a:rPr lang="mr-IN" sz="1200" b="1" i="0" kern="1200" baseline="0" dirty="0">
                <a:solidFill>
                  <a:schemeClr val="tx1"/>
                </a:solidFill>
                <a:effectLst/>
                <a:latin typeface="+mn-lt"/>
                <a:ea typeface="+mn-ea"/>
                <a:cs typeface="+mn-cs"/>
              </a:rPr>
              <a:t>–</a:t>
            </a:r>
            <a:r>
              <a:rPr lang="en-US" sz="1200" b="1" i="0" kern="1200" baseline="0" dirty="0">
                <a:solidFill>
                  <a:schemeClr val="tx1"/>
                </a:solidFill>
                <a:effectLst/>
                <a:latin typeface="+mn-lt"/>
                <a:ea typeface="+mn-ea"/>
                <a:cs typeface="+mn-cs"/>
              </a:rPr>
              <a:t> output</a:t>
            </a:r>
          </a:p>
          <a:p>
            <a:r>
              <a:rPr lang="en-US" sz="1200" b="1" i="0" kern="1200" baseline="0" dirty="0">
                <a:solidFill>
                  <a:schemeClr val="tx1"/>
                </a:solidFill>
                <a:effectLst/>
                <a:latin typeface="+mn-lt"/>
                <a:ea typeface="+mn-ea"/>
                <a:cs typeface="+mn-cs"/>
              </a:rPr>
              <a:t>Power BI- you can export to Power BI</a:t>
            </a:r>
          </a:p>
          <a:p>
            <a:r>
              <a:rPr lang="en-US" sz="1200" b="1" i="0" kern="1200" dirty="0">
                <a:solidFill>
                  <a:schemeClr val="tx1"/>
                </a:solidFill>
                <a:effectLst/>
                <a:latin typeface="+mn-lt"/>
                <a:ea typeface="+mn-ea"/>
                <a:cs typeface="+mn-cs"/>
              </a:rPr>
              <a:t>Log Search API. </a:t>
            </a:r>
            <a:r>
              <a:rPr lang="mr-I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 to export to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 tool</a:t>
            </a:r>
            <a:endParaRPr lang="en-US" sz="1200" b="0" i="0" kern="1200" dirty="0">
              <a:solidFill>
                <a:schemeClr val="tx1"/>
              </a:solidFill>
              <a:effectLst/>
              <a:latin typeface="+mn-lt"/>
              <a:ea typeface="+mn-ea"/>
              <a:cs typeface="+mn-cs"/>
            </a:endParaRPr>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16</a:t>
            </a:fld>
            <a:endParaRPr lang="en-US"/>
          </a:p>
        </p:txBody>
      </p:sp>
    </p:spTree>
    <p:extLst>
      <p:ext uri="{BB962C8B-B14F-4D97-AF65-F5344CB8AC3E}">
        <p14:creationId xmlns:p14="http://schemas.microsoft.com/office/powerpoint/2010/main" val="1862283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Log Analytics</a:t>
            </a:r>
            <a:r>
              <a:rPr lang="en-US" sz="1200" b="0" i="0" kern="1200" dirty="0">
                <a:solidFill>
                  <a:schemeClr val="tx1"/>
                </a:solidFill>
                <a:effectLst/>
                <a:latin typeface="+mn-lt"/>
                <a:ea typeface="+mn-ea"/>
                <a:cs typeface="+mn-cs"/>
              </a:rPr>
              <a:t> provides monitoring services for OMS by collecting data from managed resources into a central repository.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data could include events, performance data, or custom data provided through the API.</a:t>
            </a:r>
          </a:p>
          <a:p>
            <a:r>
              <a:rPr lang="en-US" sz="1200" b="0" i="0" kern="1200" dirty="0">
                <a:solidFill>
                  <a:schemeClr val="tx1"/>
                </a:solidFill>
                <a:effectLst/>
                <a:latin typeface="+mn-lt"/>
                <a:ea typeface="+mn-ea"/>
                <a:cs typeface="+mn-cs"/>
              </a:rPr>
              <a:t>Once collected, the data is available for alerting, analysis, and export.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method allows you to consolidate data from a variety of sources so you can combine data from your Azure services with your existing on-premises environment.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also clearly separates the collection of the data from the action taken on that data so that all actions are available to all kinds of data</a:t>
            </a:r>
            <a:endParaRPr lang="en-US" dirty="0"/>
          </a:p>
          <a:p>
            <a:endParaRPr lang="en-US" dirty="0"/>
          </a:p>
          <a:p>
            <a:endParaRPr lang="en-US" dirty="0"/>
          </a:p>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Windows and Linux</a:t>
            </a:r>
          </a:p>
          <a:p>
            <a:r>
              <a:rPr lang="en-US" sz="1200" b="0" i="0" kern="1200" dirty="0">
                <a:solidFill>
                  <a:schemeClr val="tx1"/>
                </a:solidFill>
                <a:effectLst/>
                <a:latin typeface="+mn-lt"/>
                <a:ea typeface="+mn-ea"/>
                <a:cs typeface="+mn-cs"/>
              </a:rPr>
              <a:t>You install the Microsoft Monitoring Agent on </a:t>
            </a:r>
            <a:r>
              <a:rPr lang="en-US" sz="1200" b="0" i="0" u="none" strike="noStrike" kern="1200" dirty="0">
                <a:solidFill>
                  <a:schemeClr val="tx1"/>
                </a:solidFill>
                <a:effectLst/>
                <a:latin typeface="+mn-lt"/>
                <a:ea typeface="+mn-ea"/>
                <a:cs typeface="+mn-cs"/>
                <a:hlinkClick r:id="rId4"/>
              </a:rPr>
              <a:t>Windows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5"/>
              </a:rPr>
              <a:t>Linux</a:t>
            </a:r>
            <a:r>
              <a:rPr lang="en-US" sz="1200" b="0" i="0" kern="1200" dirty="0">
                <a:solidFill>
                  <a:schemeClr val="tx1"/>
                </a:solidFill>
                <a:effectLst/>
                <a:latin typeface="+mn-lt"/>
                <a:ea typeface="+mn-ea"/>
                <a:cs typeface="+mn-cs"/>
              </a:rPr>
              <a:t> computers or virtual machines that you want to collect data from.</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services.</a:t>
            </a:r>
            <a:r>
              <a:rPr lang="en-US" sz="1200" b="0" i="0" kern="1200" dirty="0">
                <a:solidFill>
                  <a:schemeClr val="tx1"/>
                </a:solidFill>
                <a:effectLst/>
                <a:latin typeface="+mn-lt"/>
                <a:ea typeface="+mn-ea"/>
                <a:cs typeface="+mn-cs"/>
              </a:rPr>
              <a:t> Log Analytics collects telemetry from </a:t>
            </a:r>
            <a:r>
              <a:rPr lang="en-US" sz="1200" b="0" i="0" u="none" strike="noStrike" kern="1200" dirty="0">
                <a:solidFill>
                  <a:schemeClr val="tx1"/>
                </a:solidFill>
                <a:effectLst/>
                <a:latin typeface="+mn-lt"/>
                <a:ea typeface="+mn-ea"/>
                <a:cs typeface="+mn-cs"/>
                <a:hlinkClick r:id="rId6"/>
              </a:rPr>
              <a:t>Azure Diagnostics and Azure Monitoring</a:t>
            </a:r>
            <a:r>
              <a:rPr lang="en-US" sz="1200" b="0" i="0" kern="1200" dirty="0">
                <a:solidFill>
                  <a:schemeClr val="tx1"/>
                </a:solidFill>
                <a:effectLst/>
                <a:latin typeface="+mn-lt"/>
                <a:ea typeface="+mn-ea"/>
                <a:cs typeface="+mn-cs"/>
              </a:rPr>
              <a:t> into the repository so that you can monitor Azure resources.</a:t>
            </a:r>
          </a:p>
          <a:p>
            <a:r>
              <a:rPr lang="en-US" sz="1200" b="1" i="0" kern="1200" dirty="0">
                <a:solidFill>
                  <a:schemeClr val="tx1"/>
                </a:solidFill>
                <a:effectLst/>
                <a:latin typeface="+mn-lt"/>
                <a:ea typeface="+mn-ea"/>
                <a:cs typeface="+mn-cs"/>
              </a:rPr>
              <a:t>Data Collector API.</a:t>
            </a:r>
            <a:r>
              <a:rPr lang="en-US" sz="1200" b="0" i="0" kern="1200" dirty="0">
                <a:solidFill>
                  <a:schemeClr val="tx1"/>
                </a:solidFill>
                <a:effectLst/>
                <a:latin typeface="+mn-lt"/>
                <a:ea typeface="+mn-ea"/>
                <a:cs typeface="+mn-cs"/>
              </a:rPr>
              <a:t> Log Analytics has a </a:t>
            </a:r>
            <a:r>
              <a:rPr lang="en-US" sz="1200" b="0" i="0" u="none" strike="noStrike" kern="1200" dirty="0">
                <a:solidFill>
                  <a:schemeClr val="tx1"/>
                </a:solidFill>
                <a:effectLst/>
                <a:latin typeface="+mn-lt"/>
                <a:ea typeface="+mn-ea"/>
                <a:cs typeface="+mn-cs"/>
                <a:hlinkClick r:id="rId7"/>
              </a:rPr>
              <a:t>REST API for populating data from any client</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Solution Packs</a:t>
            </a:r>
          </a:p>
          <a:p>
            <a:r>
              <a:rPr lang="en-US" sz="1200" b="0" i="0" kern="1200" dirty="0">
                <a:solidFill>
                  <a:schemeClr val="tx1"/>
                </a:solidFill>
                <a:effectLst/>
                <a:latin typeface="+mn-lt"/>
                <a:ea typeface="+mn-ea"/>
                <a:cs typeface="+mn-cs"/>
              </a:rPr>
              <a:t>AD Replication Health Solution Packs, AD Replication Solution Pack, Over network health. Tons of</a:t>
            </a:r>
            <a:r>
              <a:rPr lang="en-US" sz="1200" b="0" i="0" kern="1200" baseline="0" dirty="0">
                <a:solidFill>
                  <a:schemeClr val="tx1"/>
                </a:solidFill>
                <a:effectLst/>
                <a:latin typeface="+mn-lt"/>
                <a:ea typeface="+mn-ea"/>
                <a:cs typeface="+mn-cs"/>
              </a:rPr>
              <a:t> 3</a:t>
            </a:r>
            <a:r>
              <a:rPr lang="en-US" sz="1200" b="0" i="0" kern="1200" baseline="30000" dirty="0">
                <a:solidFill>
                  <a:schemeClr val="tx1"/>
                </a:solidFill>
                <a:effectLst/>
                <a:latin typeface="+mn-lt"/>
                <a:ea typeface="+mn-ea"/>
                <a:cs typeface="+mn-cs"/>
              </a:rPr>
              <a:t>rd</a:t>
            </a:r>
            <a:r>
              <a:rPr lang="en-US" sz="1200" b="0" i="0" kern="1200" baseline="0" dirty="0">
                <a:solidFill>
                  <a:schemeClr val="tx1"/>
                </a:solidFill>
                <a:effectLst/>
                <a:latin typeface="+mn-lt"/>
                <a:ea typeface="+mn-ea"/>
                <a:cs typeface="+mn-cs"/>
              </a:rPr>
              <a:t> party tool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Views and dashboards</a:t>
            </a:r>
            <a:r>
              <a:rPr lang="en-US" sz="1200" b="1" i="0" kern="1200" baseline="0" dirty="0">
                <a:solidFill>
                  <a:schemeClr val="tx1"/>
                </a:solidFill>
                <a:effectLst/>
                <a:latin typeface="+mn-lt"/>
                <a:ea typeface="+mn-ea"/>
                <a:cs typeface="+mn-cs"/>
              </a:rPr>
              <a:t> </a:t>
            </a:r>
            <a:r>
              <a:rPr lang="mr-IN" sz="1200" b="1" i="0" kern="1200" baseline="0" dirty="0">
                <a:solidFill>
                  <a:schemeClr val="tx1"/>
                </a:solidFill>
                <a:effectLst/>
                <a:latin typeface="+mn-lt"/>
                <a:ea typeface="+mn-ea"/>
                <a:cs typeface="+mn-cs"/>
              </a:rPr>
              <a:t>–</a:t>
            </a:r>
            <a:r>
              <a:rPr lang="en-US" sz="1200" b="1" i="0" kern="1200" baseline="0" dirty="0">
                <a:solidFill>
                  <a:schemeClr val="tx1"/>
                </a:solidFill>
                <a:effectLst/>
                <a:latin typeface="+mn-lt"/>
                <a:ea typeface="+mn-ea"/>
                <a:cs typeface="+mn-cs"/>
              </a:rPr>
              <a:t> output</a:t>
            </a:r>
          </a:p>
          <a:p>
            <a:r>
              <a:rPr lang="en-US" sz="1200" b="1" i="0" kern="1200" baseline="0" dirty="0">
                <a:solidFill>
                  <a:schemeClr val="tx1"/>
                </a:solidFill>
                <a:effectLst/>
                <a:latin typeface="+mn-lt"/>
                <a:ea typeface="+mn-ea"/>
                <a:cs typeface="+mn-cs"/>
              </a:rPr>
              <a:t>Power BI- you can export to Power BI</a:t>
            </a:r>
          </a:p>
          <a:p>
            <a:r>
              <a:rPr lang="en-US" sz="1200" b="1" i="0" kern="1200" dirty="0">
                <a:solidFill>
                  <a:schemeClr val="tx1"/>
                </a:solidFill>
                <a:effectLst/>
                <a:latin typeface="+mn-lt"/>
                <a:ea typeface="+mn-ea"/>
                <a:cs typeface="+mn-cs"/>
              </a:rPr>
              <a:t>Log Search API. </a:t>
            </a:r>
            <a:r>
              <a:rPr lang="mr-I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 to export to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 tool</a:t>
            </a:r>
            <a:endParaRPr lang="en-US" sz="1200" b="0" i="0" kern="1200" dirty="0">
              <a:solidFill>
                <a:schemeClr val="tx1"/>
              </a:solidFill>
              <a:effectLst/>
              <a:latin typeface="+mn-lt"/>
              <a:ea typeface="+mn-ea"/>
              <a:cs typeface="+mn-cs"/>
            </a:endParaRPr>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17</a:t>
            </a:fld>
            <a:endParaRPr lang="en-US"/>
          </a:p>
        </p:txBody>
      </p:sp>
    </p:spTree>
    <p:extLst>
      <p:ext uri="{BB962C8B-B14F-4D97-AF65-F5344CB8AC3E}">
        <p14:creationId xmlns:p14="http://schemas.microsoft.com/office/powerpoint/2010/main" val="1718667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-us/azure/log-analytics/log-analytics-azure-</a:t>
            </a:r>
            <a:r>
              <a:rPr lang="en-US" dirty="0" err="1"/>
              <a:t>sql</a:t>
            </a:r>
            <a:endParaRPr lang="en-US" dirty="0"/>
          </a:p>
          <a:p>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18</a:t>
            </a:fld>
            <a:endParaRPr lang="en-US"/>
          </a:p>
        </p:txBody>
      </p:sp>
    </p:spTree>
    <p:extLst>
      <p:ext uri="{BB962C8B-B14F-4D97-AF65-F5344CB8AC3E}">
        <p14:creationId xmlns:p14="http://schemas.microsoft.com/office/powerpoint/2010/main" val="1831174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-us/azure/log-analytics/log-analytics-azure-</a:t>
            </a:r>
            <a:r>
              <a:rPr lang="en-US" dirty="0" err="1"/>
              <a:t>sql</a:t>
            </a:r>
            <a:endParaRPr lang="en-US"/>
          </a:p>
          <a:p>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19</a:t>
            </a:fld>
            <a:endParaRPr lang="en-US"/>
          </a:p>
        </p:txBody>
      </p:sp>
    </p:spTree>
    <p:extLst>
      <p:ext uri="{BB962C8B-B14F-4D97-AF65-F5344CB8AC3E}">
        <p14:creationId xmlns:p14="http://schemas.microsoft.com/office/powerpoint/2010/main" val="862718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E28791-93A6-439E-A164-099D382DBFD9}" type="datetime1">
              <a:rPr lang="en-US" smtClean="0">
                <a:solidFill>
                  <a:prstClr val="black"/>
                </a:solidFill>
              </a:rPr>
              <a:pPr/>
              <a:t>10/20/2017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215445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20</a:t>
            </a:fld>
            <a:endParaRPr lang="en-US"/>
          </a:p>
        </p:txBody>
      </p:sp>
    </p:spTree>
    <p:extLst>
      <p:ext uri="{BB962C8B-B14F-4D97-AF65-F5344CB8AC3E}">
        <p14:creationId xmlns:p14="http://schemas.microsoft.com/office/powerpoint/2010/main" val="585598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21</a:t>
            </a:fld>
            <a:endParaRPr lang="en-US"/>
          </a:p>
        </p:txBody>
      </p:sp>
    </p:spTree>
    <p:extLst>
      <p:ext uri="{BB962C8B-B14F-4D97-AF65-F5344CB8AC3E}">
        <p14:creationId xmlns:p14="http://schemas.microsoft.com/office/powerpoint/2010/main" val="1592491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22</a:t>
            </a:fld>
            <a:endParaRPr lang="en-US"/>
          </a:p>
        </p:txBody>
      </p:sp>
    </p:spTree>
    <p:extLst>
      <p:ext uri="{BB962C8B-B14F-4D97-AF65-F5344CB8AC3E}">
        <p14:creationId xmlns:p14="http://schemas.microsoft.com/office/powerpoint/2010/main" val="1640726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23</a:t>
            </a:fld>
            <a:endParaRPr lang="en-US"/>
          </a:p>
        </p:txBody>
      </p:sp>
    </p:spTree>
    <p:extLst>
      <p:ext uri="{BB962C8B-B14F-4D97-AF65-F5344CB8AC3E}">
        <p14:creationId xmlns:p14="http://schemas.microsoft.com/office/powerpoint/2010/main" val="1411437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https://</a:t>
            </a:r>
            <a:r>
              <a:rPr lang="en-US" sz="1200" b="1" i="0" kern="1200" dirty="0" err="1">
                <a:solidFill>
                  <a:schemeClr val="tx1"/>
                </a:solidFill>
                <a:effectLst/>
                <a:latin typeface="+mn-lt"/>
                <a:ea typeface="+mn-ea"/>
                <a:cs typeface="+mn-cs"/>
              </a:rPr>
              <a:t>docs.microsoft.com</a:t>
            </a:r>
            <a:r>
              <a:rPr lang="en-US" sz="1200" b="1" i="0" kern="1200" dirty="0">
                <a:solidFill>
                  <a:schemeClr val="tx1"/>
                </a:solidFill>
                <a:effectLst/>
                <a:latin typeface="+mn-lt"/>
                <a:ea typeface="+mn-ea"/>
                <a:cs typeface="+mn-cs"/>
              </a:rPr>
              <a:t>/</a:t>
            </a:r>
            <a:r>
              <a:rPr lang="en-US" sz="1200" b="1" i="0" kern="1200" dirty="0" err="1">
                <a:solidFill>
                  <a:schemeClr val="tx1"/>
                </a:solidFill>
                <a:effectLst/>
                <a:latin typeface="+mn-lt"/>
                <a:ea typeface="+mn-ea"/>
                <a:cs typeface="+mn-cs"/>
              </a:rPr>
              <a:t>en</a:t>
            </a:r>
            <a:r>
              <a:rPr lang="en-US" sz="1200" b="1" i="0" kern="1200" dirty="0">
                <a:solidFill>
                  <a:schemeClr val="tx1"/>
                </a:solidFill>
                <a:effectLst/>
                <a:latin typeface="+mn-lt"/>
                <a:ea typeface="+mn-ea"/>
                <a:cs typeface="+mn-cs"/>
              </a:rPr>
              <a:t>-us/azure/operations-management-suite/oms-security-responding-alerts</a:t>
            </a:r>
          </a:p>
          <a:p>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24</a:t>
            </a:fld>
            <a:endParaRPr lang="en-US"/>
          </a:p>
        </p:txBody>
      </p:sp>
    </p:spTree>
    <p:extLst>
      <p:ext uri="{BB962C8B-B14F-4D97-AF65-F5344CB8AC3E}">
        <p14:creationId xmlns:p14="http://schemas.microsoft.com/office/powerpoint/2010/main" val="56350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Operations Manager, a component of Microsoft System Center 2016, is software that helps you monitor services, devices, and operations for many computers from a single console.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topic explains basic concepts about Operations Manager for the administrator who manages the Operations Manager infrastructure and the operator who monitors and supports the IT services for your business.</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-us/system-center/</a:t>
            </a:r>
            <a:r>
              <a:rPr lang="en-US" dirty="0" err="1"/>
              <a:t>scom</a:t>
            </a:r>
            <a:r>
              <a:rPr lang="en-US" dirty="0"/>
              <a:t>/key-concepts</a:t>
            </a:r>
          </a:p>
        </p:txBody>
      </p:sp>
      <p:sp>
        <p:nvSpPr>
          <p:cNvPr id="4" name="Slide Number Placeholder 3"/>
          <p:cNvSpPr>
            <a:spLocks noGrp="1"/>
          </p:cNvSpPr>
          <p:nvPr>
            <p:ph type="sldNum" sz="quarter" idx="10"/>
          </p:nvPr>
        </p:nvSpPr>
        <p:spPr/>
        <p:txBody>
          <a:bodyPr/>
          <a:lstStyle/>
          <a:p>
            <a:fld id="{6B7D3B7E-72DE-8848-9B1F-1B342C0533AC}" type="slidenum">
              <a:rPr lang="en-US" smtClean="0"/>
              <a:t>25</a:t>
            </a:fld>
            <a:endParaRPr lang="en-US"/>
          </a:p>
        </p:txBody>
      </p:sp>
    </p:spTree>
    <p:extLst>
      <p:ext uri="{BB962C8B-B14F-4D97-AF65-F5344CB8AC3E}">
        <p14:creationId xmlns:p14="http://schemas.microsoft.com/office/powerpoint/2010/main" val="1132785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hybrid solutions review:</a:t>
            </a:r>
            <a:r>
              <a:rPr lang="en-US" baseline="0" dirty="0"/>
              <a:t> https://</a:t>
            </a:r>
            <a:r>
              <a:rPr lang="en-US" baseline="0" dirty="0" err="1"/>
              <a:t>docs.microsoft.com</a:t>
            </a:r>
            <a:r>
              <a:rPr lang="en-US" baseline="0" dirty="0"/>
              <a:t>/</a:t>
            </a:r>
            <a:r>
              <a:rPr lang="en-US" baseline="0" dirty="0" err="1"/>
              <a:t>en</a:t>
            </a:r>
            <a:r>
              <a:rPr lang="en-US" baseline="0" dirty="0"/>
              <a:t>-us/system-center/</a:t>
            </a:r>
            <a:r>
              <a:rPr lang="en-US" baseline="0" dirty="0" err="1"/>
              <a:t>scom</a:t>
            </a:r>
            <a:r>
              <a:rPr lang="en-US" baseline="0" dirty="0"/>
              <a:t>/deploy-install-gateway-server</a:t>
            </a:r>
          </a:p>
          <a:p>
            <a:endParaRPr lang="en-US" baseline="0" dirty="0"/>
          </a:p>
          <a:p>
            <a:r>
              <a:rPr lang="en-US" sz="1200" b="0" i="0" kern="1200" dirty="0">
                <a:solidFill>
                  <a:schemeClr val="tx1"/>
                </a:solidFill>
                <a:effectLst/>
                <a:latin typeface="+mn-lt"/>
                <a:ea typeface="+mn-ea"/>
                <a:cs typeface="+mn-cs"/>
              </a:rPr>
              <a:t>Gateway servers are used to enable agent-management of computers that are outside the Kerberos trust boundary of management groups, such as in a domain that is not trusted.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gateway server acts as a concentration point for agent-to-management server communication. Agents in domains that are not trusted communicate with the gateway server and the gateway server communicates with one or more management servers. Because communication between the gateway server and the management servers occurs over only one port (TCP 5723), that port is the only one that has to be opened on any intervening firewalls to enable management of multiple agent-managed computers. Multiple gateway servers can be placed in a single domain so that the agents can failover from one to the other if they lose communication with one of the gateway servers.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Similarly, a single gateway server can be configured to failover between management servers so that no single point of failure exists in the communication chain.</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26</a:t>
            </a:fld>
            <a:endParaRPr lang="en-US"/>
          </a:p>
        </p:txBody>
      </p:sp>
    </p:spTree>
    <p:extLst>
      <p:ext uri="{BB962C8B-B14F-4D97-AF65-F5344CB8AC3E}">
        <p14:creationId xmlns:p14="http://schemas.microsoft.com/office/powerpoint/2010/main" val="4790510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Management Pack Guide. Download here: https://</a:t>
            </a:r>
            <a:r>
              <a:rPr lang="en-US" dirty="0" err="1"/>
              <a:t>www.microsoft.com</a:t>
            </a:r>
            <a:r>
              <a:rPr lang="en-US" dirty="0"/>
              <a:t>/</a:t>
            </a:r>
            <a:r>
              <a:rPr lang="en-US" dirty="0" err="1"/>
              <a:t>en</a:t>
            </a:r>
            <a:r>
              <a:rPr lang="en-US" dirty="0"/>
              <a:t>-us/download/</a:t>
            </a:r>
            <a:r>
              <a:rPr lang="en-US" dirty="0" err="1"/>
              <a:t>details.aspx?id</a:t>
            </a:r>
            <a:r>
              <a:rPr lang="en-US" dirty="0"/>
              <a:t>=50013</a:t>
            </a:r>
          </a:p>
          <a:p>
            <a:endParaRPr lang="en-US" dirty="0"/>
          </a:p>
          <a:p>
            <a:r>
              <a:rPr lang="en-US" sz="1200" kern="1200" dirty="0">
                <a:solidFill>
                  <a:schemeClr val="tx1"/>
                </a:solidFill>
                <a:effectLst/>
                <a:latin typeface="+mn-lt"/>
                <a:ea typeface="+mn-ea"/>
                <a:cs typeface="+mn-cs"/>
              </a:rPr>
              <a:t>The Management Pack for Microsoft Azure enables you to monitor the availability and performance of Azure resources that are running on Microsoft Azure.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management pack runs on a specified server pool, and then uses Microsoft Azure REST APIs to remotely discover and collect performance information about the specified Microsoft Azure resources.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management pack focuses on the collection of performance metrics made available by Azure Services that use Azure Resource Manager.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Active Directory is used for authenticating Azure REST API calls.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management pack queries Azure REST APIs to enumerate the resources running in an Azure subscription and the performance metrics available for each resource.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Virtual machines, web roles, and worker roles can store events and performance counters into Azure table storage by means of Azure diagnostics. If these resources are configured to use Azure diagnostics, this Management Pack can collect these events and performance counters. </a:t>
            </a:r>
          </a:p>
          <a:p>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27</a:t>
            </a:fld>
            <a:endParaRPr lang="en-US"/>
          </a:p>
        </p:txBody>
      </p:sp>
    </p:spTree>
    <p:extLst>
      <p:ext uri="{BB962C8B-B14F-4D97-AF65-F5344CB8AC3E}">
        <p14:creationId xmlns:p14="http://schemas.microsoft.com/office/powerpoint/2010/main" val="1533439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is a range of tools for monitoring Azure applications and services. Some of their features overlap. This is partly for historical reasons and partly due to the blurring between development and operation of an application.</a:t>
            </a:r>
          </a:p>
          <a:p>
            <a:r>
              <a:rPr lang="en-US" sz="1200" b="0" i="0" kern="1200" dirty="0">
                <a:solidFill>
                  <a:schemeClr val="tx1"/>
                </a:solidFill>
                <a:effectLst/>
                <a:latin typeface="+mn-lt"/>
                <a:ea typeface="+mn-ea"/>
                <a:cs typeface="+mn-cs"/>
              </a:rPr>
              <a:t>Here are the principal tools: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Azure Monitor</a:t>
            </a:r>
            <a:r>
              <a:rPr lang="en-US" sz="1200" b="0" i="0" kern="1200" dirty="0">
                <a:solidFill>
                  <a:schemeClr val="tx1"/>
                </a:solidFill>
                <a:effectLst/>
                <a:latin typeface="+mn-lt"/>
                <a:ea typeface="+mn-ea"/>
                <a:cs typeface="+mn-cs"/>
              </a:rPr>
              <a:t> is basic tool for monitoring services running on Azure. It gives you infrastructure-level data about the throughput of a service and the surrounding environment. If you are managing your apps all in Azure, deciding whether to scale up or down resources, then Azure Monitor gives you what you use to start.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Application Insights</a:t>
            </a:r>
            <a:r>
              <a:rPr lang="en-US" sz="1200" b="0" i="0" kern="1200" dirty="0">
                <a:solidFill>
                  <a:schemeClr val="tx1"/>
                </a:solidFill>
                <a:effectLst/>
                <a:latin typeface="+mn-lt"/>
                <a:ea typeface="+mn-ea"/>
                <a:cs typeface="+mn-cs"/>
              </a:rPr>
              <a:t> can be used for development and as a production monitoring solution. It works by installing a package into your app, and so gives you a more internal view of what’s going on. Its data includes response times of dependencies, exception traces, debugging snapshots, execution profiles. It provides powerful smart tools for analyzing all this telemetry both to help you debug an app and to help you understand what users are doing with it. You can tell whether a spike in response times is due to something in an app, or some external resourcing issue. If you use Visual Studio and the app is at fault, you can be taken right to the problem line(s) of code so you can fix it.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Log Analytics</a:t>
            </a:r>
            <a:r>
              <a:rPr lang="en-US" sz="1200" b="0" i="0" kern="1200" dirty="0">
                <a:solidFill>
                  <a:schemeClr val="tx1"/>
                </a:solidFill>
                <a:effectLst/>
                <a:latin typeface="+mn-lt"/>
                <a:ea typeface="+mn-ea"/>
                <a:cs typeface="+mn-cs"/>
              </a:rPr>
              <a:t> is for those who need to tune performance and plan maintenance on applications running in production. It is based in Azure. It collects and aggregates data from many sources, though with a delay of 10 to 15 minutes. It provides a holistic IT management solution for Azure, on-premises, and third-party cloud-based infrastructure (such as Amazon Web Services). It provides richer tools to analyze data across more sources, allows complex queries across all logs, and can proactively alert on specified conditions. You can even collect custom data into its central repository so can query and visualize it.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System Center Operations Manager (SCOM)</a:t>
            </a:r>
            <a:r>
              <a:rPr lang="en-US" sz="1200" b="0" i="0" kern="1200" dirty="0">
                <a:solidFill>
                  <a:schemeClr val="tx1"/>
                </a:solidFill>
                <a:effectLst/>
                <a:latin typeface="+mn-lt"/>
                <a:ea typeface="+mn-ea"/>
                <a:cs typeface="+mn-cs"/>
              </a:rPr>
              <a:t> is for managing and monitoring large cloud installations. You might be already familiar with it as a management tool for on-premises Windows Sever and Hyper-V based-clouds, but it can also integrate with and manage Azure apps. Among other things, it can install Application Insights on existing live apps. If an app goes down, it tells you in seconds. Note that Log Analytics does not replace SCOM. It works well in conjunction with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t>
            </a:r>
          </a:p>
          <a:p>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28</a:t>
            </a:fld>
            <a:endParaRPr lang="en-US"/>
          </a:p>
        </p:txBody>
      </p:sp>
    </p:spTree>
    <p:extLst>
      <p:ext uri="{BB962C8B-B14F-4D97-AF65-F5344CB8AC3E}">
        <p14:creationId xmlns:p14="http://schemas.microsoft.com/office/powerpoint/2010/main" val="17116742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Monitor provides base level infrastructure metrics and logs for most services in Microsoft Azure. Azure services that do not yet put their data into Azure Monitor will in the future.</a:t>
            </a:r>
            <a:r>
              <a:rPr lang="en-US" sz="1200" b="0" i="0" u="none" strike="noStrike"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ships additional products and services that provide additional monitoring capabilities for developers, DevOps, or IT Ops that also have on-premises installations. For an overview and understanding of how these different products and services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-us/azure/monitoring-and-diagnostics/monitoring-overview-azure-monitor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Service Level Agreement (SLA) describes Microsoft’s commitments for uptime and connectivity.</a:t>
            </a:r>
            <a:endParaRPr lang="en-US" baseline="0" dirty="0"/>
          </a:p>
          <a:p>
            <a:r>
              <a:rPr lang="en-US" baseline="0" dirty="0"/>
              <a:t>https://</a:t>
            </a:r>
            <a:r>
              <a:rPr lang="en-US" baseline="0" dirty="0" err="1"/>
              <a:t>azure.microsoft.com</a:t>
            </a:r>
            <a:r>
              <a:rPr lang="en-US" baseline="0" dirty="0"/>
              <a:t>/</a:t>
            </a:r>
            <a:r>
              <a:rPr lang="en-US" baseline="0" dirty="0" err="1"/>
              <a:t>en</a:t>
            </a:r>
            <a:r>
              <a:rPr lang="en-US" baseline="0" dirty="0"/>
              <a:t>-us/support/legal/</a:t>
            </a:r>
            <a:r>
              <a:rPr lang="en-US" baseline="0" dirty="0" err="1"/>
              <a:t>sla</a:t>
            </a:r>
            <a:r>
              <a:rPr lang="en-US" baseline="0" dirty="0"/>
              <a:t>/summary/</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29</a:t>
            </a:fld>
            <a:endParaRPr lang="en-US"/>
          </a:p>
        </p:txBody>
      </p:sp>
    </p:spTree>
    <p:extLst>
      <p:ext uri="{BB962C8B-B14F-4D97-AF65-F5344CB8AC3E}">
        <p14:creationId xmlns:p14="http://schemas.microsoft.com/office/powerpoint/2010/main" val="186439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a:t>
            </a:fld>
            <a:endParaRPr lang="en-US"/>
          </a:p>
        </p:txBody>
      </p:sp>
    </p:spTree>
    <p:extLst>
      <p:ext uri="{BB962C8B-B14F-4D97-AF65-F5344CB8AC3E}">
        <p14:creationId xmlns:p14="http://schemas.microsoft.com/office/powerpoint/2010/main" val="766682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Microsoft Azure Virtual Machine Agent (VM Agent) is a secured, lightweight process that manages VM interaction with the Azure Fabric Controller. The VM Agent has a primary role in enabling and executing Azure virtual machine extensions. VM Extensions enabling post deployment configuration of virtual machines, such as installing and configuring software. Virtual machine extensions also enable recovery features such as resetting the administrative password of a virtual machine. Without the Azure VM Agent, virtual machine extensions cannot be run.</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-us/azure/virtual-machines/virtual-machines-windows-agent-user-guide</a:t>
            </a:r>
          </a:p>
        </p:txBody>
      </p:sp>
      <p:sp>
        <p:nvSpPr>
          <p:cNvPr id="4" name="Slide Number Placeholder 3"/>
          <p:cNvSpPr>
            <a:spLocks noGrp="1"/>
          </p:cNvSpPr>
          <p:nvPr>
            <p:ph type="sldNum" sz="quarter" idx="10"/>
          </p:nvPr>
        </p:nvSpPr>
        <p:spPr/>
        <p:txBody>
          <a:bodyPr/>
          <a:lstStyle/>
          <a:p>
            <a:fld id="{6B7D3B7E-72DE-8848-9B1F-1B342C0533AC}" type="slidenum">
              <a:rPr lang="en-US" smtClean="0"/>
              <a:t>30</a:t>
            </a:fld>
            <a:endParaRPr lang="en-US"/>
          </a:p>
        </p:txBody>
      </p:sp>
    </p:spTree>
    <p:extLst>
      <p:ext uri="{BB962C8B-B14F-4D97-AF65-F5344CB8AC3E}">
        <p14:creationId xmlns:p14="http://schemas.microsoft.com/office/powerpoint/2010/main" val="3087353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Security-only update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Definition: An update that collects all the new security updates for a given month and for a given product, addressing security-related vulnerabilities and distributed through Windows Server Update Services (WSUS), System Center Configuration Manager and Microsoft Update Catalog.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Security vulnerabilities are rated by their severity. The severity rating is indicated in the Microsoft security bulletin as critical, important, moderate, or low. This Security-only update would be displayed under the title Security Only Quality Update when you download or install the update and will be classified as an "Important" update.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Monthly Rollup</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Definition: A tested, cumulative set of updates. They include both security and reliability updates that are packaged together and distributed over Windows Update, WSUS, System Center Configuration Manager and Microsoft Update Catalog for easy deployment. The Monthly Rollup is product specific, addresses both new security issues and </a:t>
            </a:r>
            <a:r>
              <a:rPr lang="en-US" sz="1200" b="0" i="0" kern="1200" dirty="0" err="1">
                <a:solidFill>
                  <a:schemeClr val="tx1"/>
                </a:solidFill>
                <a:effectLst/>
                <a:latin typeface="+mn-lt"/>
                <a:ea typeface="+mn-ea"/>
                <a:cs typeface="+mn-cs"/>
              </a:rPr>
              <a:t>nonsecurity</a:t>
            </a:r>
            <a:r>
              <a:rPr lang="en-US" sz="1200" b="0" i="0" kern="1200" dirty="0">
                <a:solidFill>
                  <a:schemeClr val="tx1"/>
                </a:solidFill>
                <a:effectLst/>
                <a:latin typeface="+mn-lt"/>
                <a:ea typeface="+mn-ea"/>
                <a:cs typeface="+mn-cs"/>
              </a:rPr>
              <a:t> issues in a single update and will proactively include updates that were released in the past. Security vulnerabilities are rated by their severity. The severity rating is indicated in the Microsoft security bulletin as critical, important, moderate, or low. This Monthly Rollup would be displayed under the title Security Monthly Quality Rollup when you download or install. This Monthly Rollup will be classified as an "Important" update on Windows Update and will automatically download and install if your Windows Update settings are configured to automatically download and install Important updates.</a:t>
            </a:r>
          </a:p>
          <a:p>
            <a:endParaRPr lang="en-US" dirty="0"/>
          </a:p>
          <a:p>
            <a:r>
              <a:rPr lang="en-US" dirty="0"/>
              <a:t>https://</a:t>
            </a:r>
            <a:r>
              <a:rPr lang="en-US" dirty="0" err="1"/>
              <a:t>support.microsoft.com</a:t>
            </a:r>
            <a:r>
              <a:rPr lang="en-US" dirty="0"/>
              <a:t>/</a:t>
            </a:r>
            <a:r>
              <a:rPr lang="en-US" dirty="0" err="1"/>
              <a:t>en</a:t>
            </a:r>
            <a:r>
              <a:rPr lang="en-US" dirty="0"/>
              <a:t>-us/help/824684/description-of-the-standard-terminology-that-is-used-to-describe-microsoft-software-updates</a:t>
            </a:r>
          </a:p>
        </p:txBody>
      </p:sp>
      <p:sp>
        <p:nvSpPr>
          <p:cNvPr id="4" name="Slide Number Placeholder 3"/>
          <p:cNvSpPr>
            <a:spLocks noGrp="1"/>
          </p:cNvSpPr>
          <p:nvPr>
            <p:ph type="sldNum" sz="quarter" idx="10"/>
          </p:nvPr>
        </p:nvSpPr>
        <p:spPr/>
        <p:txBody>
          <a:bodyPr/>
          <a:lstStyle/>
          <a:p>
            <a:fld id="{6B7D3B7E-72DE-8848-9B1F-1B342C0533AC}" type="slidenum">
              <a:rPr lang="en-US" smtClean="0"/>
              <a:t>31</a:t>
            </a:fld>
            <a:endParaRPr lang="en-US"/>
          </a:p>
        </p:txBody>
      </p:sp>
    </p:spTree>
    <p:extLst>
      <p:ext uri="{BB962C8B-B14F-4D97-AF65-F5344CB8AC3E}">
        <p14:creationId xmlns:p14="http://schemas.microsoft.com/office/powerpoint/2010/main" val="771622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Simple WSUS deployment</a:t>
            </a:r>
          </a:p>
          <a:p>
            <a:r>
              <a:rPr lang="en-US" sz="1200" b="0" i="0" kern="1200" dirty="0">
                <a:solidFill>
                  <a:schemeClr val="tx1"/>
                </a:solidFill>
                <a:effectLst/>
                <a:latin typeface="+mn-lt"/>
                <a:ea typeface="+mn-ea"/>
                <a:cs typeface="+mn-cs"/>
              </a:rPr>
              <a:t>The most basic WSUS deployment consists of a server inside the corporate firewall that serves client computers on a private intranet. The WSUS server connects to Microsoft Update to download updates. This is known as </a:t>
            </a:r>
            <a:r>
              <a:rPr lang="en-US" sz="1200" b="0" i="1" kern="1200" dirty="0">
                <a:solidFill>
                  <a:schemeClr val="tx1"/>
                </a:solidFill>
                <a:effectLst/>
                <a:latin typeface="+mn-lt"/>
                <a:ea typeface="+mn-ea"/>
                <a:cs typeface="+mn-cs"/>
              </a:rPr>
              <a:t>synchronization</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During synchronization, WSUS determines if any new updates have been made available since the last time you synchronized. If it is your first time synchronizing WSUS, all updates are made available for download.</a:t>
            </a:r>
          </a:p>
          <a:p>
            <a:endParaRPr lang="en-US" dirty="0"/>
          </a:p>
          <a:p>
            <a:r>
              <a:rPr lang="en-US" sz="1200" b="0" i="0" kern="1200" dirty="0">
                <a:solidFill>
                  <a:schemeClr val="tx1"/>
                </a:solidFill>
                <a:effectLst/>
                <a:latin typeface="+mn-lt"/>
                <a:ea typeface="+mn-ea"/>
                <a:cs typeface="+mn-cs"/>
              </a:rPr>
              <a:t>Multiple WSUS servers</a:t>
            </a:r>
          </a:p>
          <a:p>
            <a:r>
              <a:rPr lang="en-US" sz="1200" b="0" i="0" kern="1200" dirty="0">
                <a:solidFill>
                  <a:schemeClr val="tx1"/>
                </a:solidFill>
                <a:effectLst/>
                <a:latin typeface="+mn-lt"/>
                <a:ea typeface="+mn-ea"/>
                <a:cs typeface="+mn-cs"/>
              </a:rPr>
              <a:t>Administrators can deploy multiple servers running WSUS that synchronize all content within their organization's intranet.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might expose only one server to the Internet, which would be the only server that downloads updates from Microsoft Update.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server is set up as the upstream server the source to which the downstream servers synchronize. When applicable, servers can be located throughout a geographically dispersed network to provide the best connectivity to all client computers.</a:t>
            </a:r>
          </a:p>
          <a:p>
            <a:endParaRPr lang="en-US" dirty="0"/>
          </a:p>
          <a:p>
            <a:r>
              <a:rPr lang="en-US" dirty="0"/>
              <a:t>https://</a:t>
            </a:r>
            <a:r>
              <a:rPr lang="en-US" dirty="0" err="1"/>
              <a:t>docs.microsoft.com</a:t>
            </a:r>
            <a:r>
              <a:rPr lang="en-US" dirty="0"/>
              <a:t>/</a:t>
            </a:r>
            <a:r>
              <a:rPr lang="en-US" dirty="0" err="1"/>
              <a:t>en</a:t>
            </a:r>
            <a:r>
              <a:rPr lang="en-US" dirty="0"/>
              <a:t>-us/windows-server/administration/windows-server-update-services/plan/plan-your-wsus-deployment#a-namebkmk12a12-choose-a-wsus-deployment-scenario</a:t>
            </a:r>
          </a:p>
        </p:txBody>
      </p:sp>
      <p:sp>
        <p:nvSpPr>
          <p:cNvPr id="4" name="Slide Number Placeholder 3"/>
          <p:cNvSpPr>
            <a:spLocks noGrp="1"/>
          </p:cNvSpPr>
          <p:nvPr>
            <p:ph type="sldNum" sz="quarter" idx="10"/>
          </p:nvPr>
        </p:nvSpPr>
        <p:spPr/>
        <p:txBody>
          <a:bodyPr/>
          <a:lstStyle/>
          <a:p>
            <a:fld id="{6B7D3B7E-72DE-8848-9B1F-1B342C0533AC}" type="slidenum">
              <a:rPr lang="en-US" smtClean="0"/>
              <a:t>32</a:t>
            </a:fld>
            <a:endParaRPr lang="en-US"/>
          </a:p>
        </p:txBody>
      </p:sp>
    </p:spTree>
    <p:extLst>
      <p:ext uri="{BB962C8B-B14F-4D97-AF65-F5344CB8AC3E}">
        <p14:creationId xmlns:p14="http://schemas.microsoft.com/office/powerpoint/2010/main" val="95067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After installing the WSUS server role on your server, you need to properly configure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following checklist </a:t>
            </a:r>
            <a:r>
              <a:rPr lang="en-US" sz="1200" b="0" i="0" kern="1200" dirty="0" err="1">
                <a:solidFill>
                  <a:schemeClr val="tx1"/>
                </a:solidFill>
                <a:effectLst/>
                <a:latin typeface="+mn-lt"/>
                <a:ea typeface="+mn-ea"/>
                <a:cs typeface="+mn-cs"/>
              </a:rPr>
              <a:t>summarises</a:t>
            </a:r>
            <a:r>
              <a:rPr lang="en-US" sz="1200" b="0" i="0" kern="1200" dirty="0">
                <a:solidFill>
                  <a:schemeClr val="tx1"/>
                </a:solidFill>
                <a:effectLst/>
                <a:latin typeface="+mn-lt"/>
                <a:ea typeface="+mn-ea"/>
                <a:cs typeface="+mn-cs"/>
              </a:rPr>
              <a:t> the steps involved in performing the initial configuration for your WSUS server.</a:t>
            </a:r>
          </a:p>
          <a:p>
            <a:r>
              <a:rPr lang="en-US" dirty="0"/>
              <a:t>TaskDescription</a:t>
            </a:r>
            <a:r>
              <a:rPr lang="en-US" sz="1200" u="none" strike="noStrike" kern="1200" dirty="0">
                <a:solidFill>
                  <a:schemeClr val="tx1"/>
                </a:solidFill>
                <a:effectLst/>
                <a:latin typeface="+mn-lt"/>
                <a:ea typeface="+mn-ea"/>
                <a:cs typeface="+mn-cs"/>
                <a:hlinkClick r:id="rId3"/>
              </a:rPr>
              <a:t>2.1. Configure network </a:t>
            </a:r>
            <a:r>
              <a:rPr lang="en-US" sz="1200" u="none" strike="noStrike" kern="1200" dirty="0" err="1">
                <a:solidFill>
                  <a:schemeClr val="tx1"/>
                </a:solidFill>
                <a:effectLst/>
                <a:latin typeface="+mn-lt"/>
                <a:ea typeface="+mn-ea"/>
                <a:cs typeface="+mn-cs"/>
                <a:hlinkClick r:id="rId3"/>
              </a:rPr>
              <a:t>connections</a:t>
            </a:r>
            <a:r>
              <a:rPr lang="en-US" dirty="0" err="1">
                <a:effectLst/>
              </a:rPr>
              <a:t>Configure</a:t>
            </a:r>
            <a:r>
              <a:rPr lang="en-US" dirty="0">
                <a:effectLst/>
              </a:rPr>
              <a:t> the cluster network by using the Network Configuration Wizard</a:t>
            </a:r>
          </a:p>
          <a:p>
            <a:endParaRPr lang="en-US" dirty="0">
              <a:effectLst/>
            </a:endParaRPr>
          </a:p>
          <a:p>
            <a:r>
              <a:rPr lang="en-US" dirty="0">
                <a:effectLst/>
              </a:rPr>
              <a:t>.</a:t>
            </a:r>
            <a:r>
              <a:rPr lang="en-US" sz="1200" u="none" strike="noStrike" kern="1200" dirty="0">
                <a:solidFill>
                  <a:schemeClr val="tx1"/>
                </a:solidFill>
                <a:effectLst/>
                <a:latin typeface="+mn-lt"/>
                <a:ea typeface="+mn-ea"/>
                <a:cs typeface="+mn-cs"/>
                <a:hlinkClick r:id="rId4"/>
              </a:rPr>
              <a:t>2.2. Configure WSUS by using the WSUS Configuration </a:t>
            </a:r>
            <a:r>
              <a:rPr lang="en-US" sz="1200" u="none" strike="noStrike" kern="1200" dirty="0" err="1">
                <a:solidFill>
                  <a:schemeClr val="tx1"/>
                </a:solidFill>
                <a:effectLst/>
                <a:latin typeface="+mn-lt"/>
                <a:ea typeface="+mn-ea"/>
                <a:cs typeface="+mn-cs"/>
                <a:hlinkClick r:id="rId4"/>
              </a:rPr>
              <a:t>Wizard</a:t>
            </a:r>
            <a:r>
              <a:rPr lang="en-US" dirty="0" err="1">
                <a:effectLst/>
              </a:rPr>
              <a:t>Use</a:t>
            </a:r>
            <a:r>
              <a:rPr lang="en-US" dirty="0">
                <a:effectLst/>
              </a:rPr>
              <a:t> the WSUS Configuration wizard to perform the base WSUS configuration.</a:t>
            </a:r>
          </a:p>
          <a:p>
            <a:endParaRPr lang="en-US" sz="1200" u="none" strike="noStrike" kern="1200" dirty="0">
              <a:solidFill>
                <a:schemeClr val="tx1"/>
              </a:solidFill>
              <a:effectLst/>
              <a:latin typeface="+mn-lt"/>
              <a:ea typeface="+mn-ea"/>
              <a:cs typeface="+mn-cs"/>
              <a:hlinkClick r:id="rId5"/>
            </a:endParaRPr>
          </a:p>
          <a:p>
            <a:r>
              <a:rPr lang="en-US" sz="1200" u="none" strike="noStrike" kern="1200" dirty="0">
                <a:solidFill>
                  <a:schemeClr val="tx1"/>
                </a:solidFill>
                <a:effectLst/>
                <a:latin typeface="+mn-lt"/>
                <a:ea typeface="+mn-ea"/>
                <a:cs typeface="+mn-cs"/>
                <a:hlinkClick r:id="rId5"/>
              </a:rPr>
              <a:t>2.3. Configure WSUS computer </a:t>
            </a:r>
            <a:r>
              <a:rPr lang="en-US" sz="1200" u="none" strike="noStrike" kern="1200" dirty="0" err="1">
                <a:solidFill>
                  <a:schemeClr val="tx1"/>
                </a:solidFill>
                <a:effectLst/>
                <a:latin typeface="+mn-lt"/>
                <a:ea typeface="+mn-ea"/>
                <a:cs typeface="+mn-cs"/>
                <a:hlinkClick r:id="rId5"/>
              </a:rPr>
              <a:t>groups</a:t>
            </a:r>
            <a:r>
              <a:rPr lang="en-US" dirty="0" err="1">
                <a:effectLst/>
              </a:rPr>
              <a:t>Create</a:t>
            </a:r>
            <a:r>
              <a:rPr lang="en-US" dirty="0">
                <a:effectLst/>
              </a:rPr>
              <a:t> computer groups in the WSUS administration console to manage updates in your organization</a:t>
            </a:r>
          </a:p>
          <a:p>
            <a:endParaRPr lang="en-US" dirty="0">
              <a:effectLst/>
            </a:endParaRPr>
          </a:p>
          <a:p>
            <a:r>
              <a:rPr lang="en-US" dirty="0">
                <a:effectLst/>
              </a:rPr>
              <a:t>.</a:t>
            </a:r>
            <a:r>
              <a:rPr lang="en-US" sz="1200" u="sng" kern="1200" dirty="0">
                <a:solidFill>
                  <a:schemeClr val="tx1"/>
                </a:solidFill>
                <a:effectLst/>
                <a:latin typeface="+mn-lt"/>
                <a:ea typeface="+mn-ea"/>
                <a:cs typeface="+mn-cs"/>
                <a:hlinkClick r:id="rId6"/>
              </a:rPr>
              <a:t>2.4. Configure client </a:t>
            </a:r>
            <a:r>
              <a:rPr lang="en-US" sz="1200" u="sng" kern="1200" dirty="0" err="1">
                <a:solidFill>
                  <a:schemeClr val="tx1"/>
                </a:solidFill>
                <a:effectLst/>
                <a:latin typeface="+mn-lt"/>
                <a:ea typeface="+mn-ea"/>
                <a:cs typeface="+mn-cs"/>
                <a:hlinkClick r:id="rId6"/>
              </a:rPr>
              <a:t>updates</a:t>
            </a:r>
            <a:r>
              <a:rPr lang="en-US" dirty="0" err="1">
                <a:effectLst/>
              </a:rPr>
              <a:t>Specify</a:t>
            </a:r>
            <a:r>
              <a:rPr lang="en-US" dirty="0">
                <a:effectLst/>
              </a:rPr>
              <a:t> how and when automatic updates are applied to client computers.</a:t>
            </a:r>
          </a:p>
          <a:p>
            <a:endParaRPr lang="en-US" sz="1200" u="none" strike="noStrike" kern="1200" dirty="0">
              <a:solidFill>
                <a:schemeClr val="tx1"/>
              </a:solidFill>
              <a:effectLst/>
              <a:latin typeface="+mn-lt"/>
              <a:ea typeface="+mn-ea"/>
              <a:cs typeface="+mn-cs"/>
              <a:hlinkClick r:id="rId7"/>
            </a:endParaRPr>
          </a:p>
          <a:p>
            <a:r>
              <a:rPr lang="en-US" sz="1200" u="none" strike="noStrike" kern="1200" dirty="0">
                <a:solidFill>
                  <a:schemeClr val="tx1"/>
                </a:solidFill>
                <a:effectLst/>
                <a:latin typeface="+mn-lt"/>
                <a:ea typeface="+mn-ea"/>
                <a:cs typeface="+mn-cs"/>
                <a:hlinkClick r:id="rId7"/>
              </a:rPr>
              <a:t>2.5. Secure WSUS with the Secure Sockets Layer </a:t>
            </a:r>
            <a:r>
              <a:rPr lang="en-US" sz="1200" u="none" strike="noStrike" kern="1200" dirty="0" err="1">
                <a:solidFill>
                  <a:schemeClr val="tx1"/>
                </a:solidFill>
                <a:effectLst/>
                <a:latin typeface="+mn-lt"/>
                <a:ea typeface="+mn-ea"/>
                <a:cs typeface="+mn-cs"/>
                <a:hlinkClick r:id="rId7"/>
              </a:rPr>
              <a:t>Protocol</a:t>
            </a:r>
            <a:r>
              <a:rPr lang="en-US" dirty="0" err="1">
                <a:effectLst/>
              </a:rPr>
              <a:t>Configure</a:t>
            </a:r>
            <a:r>
              <a:rPr lang="en-US" dirty="0">
                <a:effectLst/>
              </a:rPr>
              <a:t> Secure Sockets Layer (SSL) protocol to help protect Windows Server Update Services (WSUS).</a:t>
            </a:r>
          </a:p>
          <a:p>
            <a:endParaRPr lang="en-US" dirty="0">
              <a:effectLst/>
            </a:endParaRPr>
          </a:p>
          <a:p>
            <a:r>
              <a:rPr lang="en-US" dirty="0"/>
              <a:t>https://</a:t>
            </a:r>
            <a:r>
              <a:rPr lang="en-US" dirty="0" err="1"/>
              <a:t>docs.microsoft.com</a:t>
            </a:r>
            <a:r>
              <a:rPr lang="en-US" dirty="0"/>
              <a:t>/</a:t>
            </a:r>
            <a:r>
              <a:rPr lang="en-US" dirty="0" err="1"/>
              <a:t>en</a:t>
            </a:r>
            <a:r>
              <a:rPr lang="en-US" dirty="0"/>
              <a:t>-us/windows-server/administration/windows-server-update-services/deploy/2-configure-wsus</a:t>
            </a:r>
          </a:p>
        </p:txBody>
      </p:sp>
      <p:sp>
        <p:nvSpPr>
          <p:cNvPr id="4" name="Slide Number Placeholder 3"/>
          <p:cNvSpPr>
            <a:spLocks noGrp="1"/>
          </p:cNvSpPr>
          <p:nvPr>
            <p:ph type="sldNum" sz="quarter" idx="10"/>
          </p:nvPr>
        </p:nvSpPr>
        <p:spPr/>
        <p:txBody>
          <a:bodyPr/>
          <a:lstStyle/>
          <a:p>
            <a:fld id="{6B7D3B7E-72DE-8848-9B1F-1B342C0533AC}" type="slidenum">
              <a:rPr lang="en-US" smtClean="0"/>
              <a:t>33</a:t>
            </a:fld>
            <a:endParaRPr lang="en-US"/>
          </a:p>
        </p:txBody>
      </p:sp>
    </p:spTree>
    <p:extLst>
      <p:ext uri="{BB962C8B-B14F-4D97-AF65-F5344CB8AC3E}">
        <p14:creationId xmlns:p14="http://schemas.microsoft.com/office/powerpoint/2010/main" val="498474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Allow the owner of the Azure VM to configure the Linux VM patching schedule cycle. And the actual patching operation is automated based on the pre-configured schedule.</a:t>
            </a:r>
          </a:p>
          <a:p>
            <a:endParaRPr lang="en-US" sz="1200" b="0" i="0" kern="1200" dirty="0">
              <a:solidFill>
                <a:schemeClr val="tx1"/>
              </a:solidFill>
              <a:effectLst/>
              <a:latin typeface="+mn-lt"/>
              <a:ea typeface="+mn-ea"/>
              <a:cs typeface="+mn-cs"/>
            </a:endParaRPr>
          </a:p>
          <a:p>
            <a:r>
              <a:rPr lang="en-US" dirty="0"/>
              <a:t>https://</a:t>
            </a:r>
            <a:r>
              <a:rPr lang="en-US" dirty="0" err="1"/>
              <a:t>github.com</a:t>
            </a:r>
            <a:r>
              <a:rPr lang="en-US" dirty="0"/>
              <a:t>/Azure/azure-</a:t>
            </a:r>
            <a:r>
              <a:rPr lang="en-US" dirty="0" err="1"/>
              <a:t>linux</a:t>
            </a:r>
            <a:r>
              <a:rPr lang="en-US" dirty="0"/>
              <a:t>-extensions/tree/master/</a:t>
            </a:r>
            <a:r>
              <a:rPr lang="en-US" dirty="0" err="1"/>
              <a:t>OSPatching</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34</a:t>
            </a:fld>
            <a:endParaRPr lang="en-US"/>
          </a:p>
        </p:txBody>
      </p:sp>
    </p:spTree>
    <p:extLst>
      <p:ext uri="{BB962C8B-B14F-4D97-AF65-F5344CB8AC3E}">
        <p14:creationId xmlns:p14="http://schemas.microsoft.com/office/powerpoint/2010/main" val="17540540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Azure, virtual machines (VMs) can be placed in to a logical grouping called an availability set.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 create VMs within an availability set, the Azure platform distributes the placement of those VMs across the underlying infrastructure.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Should there be a planned maintenance event to the Azure platform or an underlying hardware / infrastructure fault, the use of availability sets ensures that at least one VM remains running.</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-us/azure/virtual-machines/windows/infrastructure-availability-sets-guidelines</a:t>
            </a:r>
          </a:p>
        </p:txBody>
      </p:sp>
      <p:sp>
        <p:nvSpPr>
          <p:cNvPr id="4" name="Slide Number Placeholder 3"/>
          <p:cNvSpPr>
            <a:spLocks noGrp="1"/>
          </p:cNvSpPr>
          <p:nvPr>
            <p:ph type="sldNum" sz="quarter" idx="10"/>
          </p:nvPr>
        </p:nvSpPr>
        <p:spPr/>
        <p:txBody>
          <a:bodyPr/>
          <a:lstStyle/>
          <a:p>
            <a:fld id="{6B7D3B7E-72DE-8848-9B1F-1B342C0533AC}" type="slidenum">
              <a:rPr lang="en-US" smtClean="0"/>
              <a:t>35</a:t>
            </a:fld>
            <a:endParaRPr lang="en-US"/>
          </a:p>
        </p:txBody>
      </p:sp>
    </p:spTree>
    <p:extLst>
      <p:ext uri="{BB962C8B-B14F-4D97-AF65-F5344CB8AC3E}">
        <p14:creationId xmlns:p14="http://schemas.microsoft.com/office/powerpoint/2010/main" val="5001490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Each virtual machine in your availability set is assigned an </a:t>
            </a:r>
            <a:r>
              <a:rPr lang="en-US" sz="1200" b="1" i="0" kern="1200" dirty="0">
                <a:solidFill>
                  <a:schemeClr val="tx1"/>
                </a:solidFill>
                <a:effectLst/>
                <a:latin typeface="+mn-lt"/>
                <a:ea typeface="+mn-ea"/>
                <a:cs typeface="+mn-cs"/>
              </a:rPr>
              <a:t>update domain</a:t>
            </a:r>
            <a:r>
              <a:rPr lang="en-US" sz="1200" b="0" i="0" kern="1200" dirty="0">
                <a:solidFill>
                  <a:schemeClr val="tx1"/>
                </a:solidFill>
                <a:effectLst/>
                <a:latin typeface="+mn-lt"/>
                <a:ea typeface="+mn-ea"/>
                <a:cs typeface="+mn-cs"/>
              </a:rPr>
              <a:t> and a </a:t>
            </a:r>
            <a:r>
              <a:rPr lang="en-US" sz="1200" b="1" i="0" kern="1200" dirty="0">
                <a:solidFill>
                  <a:schemeClr val="tx1"/>
                </a:solidFill>
                <a:effectLst/>
                <a:latin typeface="+mn-lt"/>
                <a:ea typeface="+mn-ea"/>
                <a:cs typeface="+mn-cs"/>
              </a:rPr>
              <a:t>fault domain</a:t>
            </a:r>
            <a:r>
              <a:rPr lang="en-US" sz="1200" b="0" i="0" kern="1200" dirty="0">
                <a:solidFill>
                  <a:schemeClr val="tx1"/>
                </a:solidFill>
                <a:effectLst/>
                <a:latin typeface="+mn-lt"/>
                <a:ea typeface="+mn-ea"/>
                <a:cs typeface="+mn-cs"/>
              </a:rPr>
              <a:t> by the underlying Azure platform. </a:t>
            </a:r>
          </a:p>
          <a:p>
            <a:r>
              <a:rPr lang="en-US" sz="1200" b="0" i="0" kern="1200" dirty="0">
                <a:solidFill>
                  <a:schemeClr val="tx1"/>
                </a:solidFill>
                <a:effectLst/>
                <a:latin typeface="+mn-lt"/>
                <a:ea typeface="+mn-ea"/>
                <a:cs typeface="+mn-cs"/>
              </a:rPr>
              <a:t>For a given availability set, five non-user-configurable update domains are assigned by default (Resource Manager deployments can then be increased to provide up to 20 update domains) to indicate groups of virtual machines and underlying physical hardware that can be rebooted at the same time.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more than five virtual machines are configured within a single availability set, the sixth virtual machine is placed into the same update domain as the first virtual machine, the seventh in the same update domain as the second virtual machine, and so 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order of update domains being rebooted may not proceed sequentially during planned maintenance, but only one update domain is rebooted at a time.</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-us/azure/virtual-machines/windows/manage-availability#configure-multiple-virtual-machines-in-an-availability-set-for-redundancy</a:t>
            </a:r>
          </a:p>
        </p:txBody>
      </p:sp>
      <p:sp>
        <p:nvSpPr>
          <p:cNvPr id="4" name="Slide Number Placeholder 3"/>
          <p:cNvSpPr>
            <a:spLocks noGrp="1"/>
          </p:cNvSpPr>
          <p:nvPr>
            <p:ph type="sldNum" sz="quarter" idx="10"/>
          </p:nvPr>
        </p:nvSpPr>
        <p:spPr/>
        <p:txBody>
          <a:bodyPr/>
          <a:lstStyle/>
          <a:p>
            <a:fld id="{6B7D3B7E-72DE-8848-9B1F-1B342C0533AC}" type="slidenum">
              <a:rPr lang="en-US" smtClean="0"/>
              <a:t>36</a:t>
            </a:fld>
            <a:endParaRPr lang="en-US"/>
          </a:p>
        </p:txBody>
      </p:sp>
    </p:spTree>
    <p:extLst>
      <p:ext uri="{BB962C8B-B14F-4D97-AF65-F5344CB8AC3E}">
        <p14:creationId xmlns:p14="http://schemas.microsoft.com/office/powerpoint/2010/main" val="5427866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37</a:t>
            </a:fld>
            <a:endParaRPr lang="en-US"/>
          </a:p>
        </p:txBody>
      </p:sp>
    </p:spTree>
    <p:extLst>
      <p:ext uri="{BB962C8B-B14F-4D97-AF65-F5344CB8AC3E}">
        <p14:creationId xmlns:p14="http://schemas.microsoft.com/office/powerpoint/2010/main" val="2605062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38</a:t>
            </a:fld>
            <a:endParaRPr lang="en-US"/>
          </a:p>
        </p:txBody>
      </p:sp>
    </p:spTree>
    <p:extLst>
      <p:ext uri="{BB962C8B-B14F-4D97-AF65-F5344CB8AC3E}">
        <p14:creationId xmlns:p14="http://schemas.microsoft.com/office/powerpoint/2010/main" val="865271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give the example</a:t>
            </a:r>
            <a:r>
              <a:rPr lang="en-US" baseline="0" dirty="0"/>
              <a:t> how to import the template from the gallery. A template for backup and it will look all the machine in your environment and make recommendation for the backup. If backup is part of the compliance policy you can force that as well. One time install and configure and automates everything. You can import the runbooks here </a:t>
            </a:r>
            <a:r>
              <a:rPr lang="en-US" baseline="0" dirty="0" err="1"/>
              <a:t>bascially</a:t>
            </a:r>
            <a:endParaRPr lang="en-US" baseline="0"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39</a:t>
            </a:fld>
            <a:endParaRPr lang="en-US"/>
          </a:p>
        </p:txBody>
      </p:sp>
    </p:spTree>
    <p:extLst>
      <p:ext uri="{BB962C8B-B14F-4D97-AF65-F5344CB8AC3E}">
        <p14:creationId xmlns:p14="http://schemas.microsoft.com/office/powerpoint/2010/main" val="1467536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1811576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40</a:t>
            </a:fld>
            <a:endParaRPr lang="en-US"/>
          </a:p>
        </p:txBody>
      </p:sp>
    </p:spTree>
    <p:extLst>
      <p:ext uri="{BB962C8B-B14F-4D97-AF65-F5344CB8AC3E}">
        <p14:creationId xmlns:p14="http://schemas.microsoft.com/office/powerpoint/2010/main" val="13211360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41</a:t>
            </a:fld>
            <a:endParaRPr lang="en-US"/>
          </a:p>
        </p:txBody>
      </p:sp>
    </p:spTree>
    <p:extLst>
      <p:ext uri="{BB962C8B-B14F-4D97-AF65-F5344CB8AC3E}">
        <p14:creationId xmlns:p14="http://schemas.microsoft.com/office/powerpoint/2010/main" val="604229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42</a:t>
            </a:fld>
            <a:endParaRPr lang="en-US"/>
          </a:p>
        </p:txBody>
      </p:sp>
    </p:spTree>
    <p:extLst>
      <p:ext uri="{BB962C8B-B14F-4D97-AF65-F5344CB8AC3E}">
        <p14:creationId xmlns:p14="http://schemas.microsoft.com/office/powerpoint/2010/main" val="34326005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2:31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95881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word by word.</a:t>
            </a:r>
          </a:p>
          <a:p>
            <a:r>
              <a:rPr lang="en-US" baseline="0" dirty="0"/>
              <a:t>It 80% of the exam</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44</a:t>
            </a:fld>
            <a:endParaRPr lang="en-US"/>
          </a:p>
        </p:txBody>
      </p:sp>
    </p:spTree>
    <p:extLst>
      <p:ext uri="{BB962C8B-B14F-4D97-AF65-F5344CB8AC3E}">
        <p14:creationId xmlns:p14="http://schemas.microsoft.com/office/powerpoint/2010/main" val="41519307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RPO is the amount of data that can be lost (in time)—it is the amount of time between backup, replication, or synchronization. It answers the question, “What is an acceptable amount of data loss?” It is usually </a:t>
            </a:r>
            <a:r>
              <a:rPr lang="en-US" sz="1200" b="0" i="1" u="none" strike="noStrike" kern="1200" baseline="0" dirty="0">
                <a:solidFill>
                  <a:schemeClr val="tx1"/>
                </a:solidFill>
                <a:latin typeface="+mn-lt"/>
                <a:ea typeface="+mn-ea"/>
                <a:cs typeface="+mn-cs"/>
              </a:rPr>
              <a:t>much </a:t>
            </a:r>
            <a:r>
              <a:rPr lang="en-US" sz="1200" b="0" i="0" u="none" strike="noStrike" kern="1200" baseline="0" dirty="0">
                <a:solidFill>
                  <a:schemeClr val="tx1"/>
                </a:solidFill>
                <a:latin typeface="+mn-lt"/>
                <a:ea typeface="+mn-ea"/>
                <a:cs typeface="+mn-cs"/>
              </a:rPr>
              <a:t>smaller than RTO.</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RTO is how long it takes to restore services after a disaster. It answers the question, “How long will it take to get service back up?”</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2:31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70767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read AS</a:t>
            </a:r>
            <a:r>
              <a:rPr lang="en-US" baseline="0" dirty="0"/>
              <a:t> IS</a:t>
            </a:r>
            <a:endParaRPr lang="en-US" dirty="0"/>
          </a:p>
          <a:p>
            <a:r>
              <a:rPr lang="en-US" dirty="0"/>
              <a:t>Think of this as sequential processing</a:t>
            </a:r>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38915823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Just read AS</a:t>
            </a:r>
            <a:r>
              <a:rPr lang="en-US" baseline="0" dirty="0"/>
              <a:t> IS</a:t>
            </a:r>
            <a:endParaRPr lang="en-US" dirty="0"/>
          </a:p>
          <a:p>
            <a:endParaRPr lang="en-US" dirty="0"/>
          </a:p>
          <a:p>
            <a:r>
              <a:rPr lang="en-US" dirty="0"/>
              <a:t>Think of it as a Parallel Processing</a:t>
            </a:r>
          </a:p>
        </p:txBody>
      </p:sp>
      <p:sp>
        <p:nvSpPr>
          <p:cNvPr id="4" name="Slide Number Placeholder 3"/>
          <p:cNvSpPr>
            <a:spLocks noGrp="1"/>
          </p:cNvSpPr>
          <p:nvPr>
            <p:ph type="sldNum" sz="quarter" idx="10"/>
          </p:nvPr>
        </p:nvSpPr>
        <p:spPr/>
        <p:txBody>
          <a:bodyPr/>
          <a:lstStyle/>
          <a:p>
            <a:fld id="{3C6E4902-292F-4370-AFC1-6D92B180E54E}" type="slidenum">
              <a:rPr lang="en-US" smtClean="0"/>
              <a:t>47</a:t>
            </a:fld>
            <a:endParaRPr lang="en-US"/>
          </a:p>
        </p:txBody>
      </p:sp>
    </p:spTree>
    <p:extLst>
      <p:ext uri="{BB962C8B-B14F-4D97-AF65-F5344CB8AC3E}">
        <p14:creationId xmlns:p14="http://schemas.microsoft.com/office/powerpoint/2010/main" val="27487050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17149707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2:31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103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15757180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2:31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81937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2:31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42374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2:31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82017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2:31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201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*Limited to Windows Server 2008 R2 SP1+, Red Hat 6.7, 7.1, 7.2, CentOS 6.5, 6.6, 6.7, 7.0+ Oracle Enterprise Linux 6.4, 6.5, SUSE Linux Enterprise Server 11 SP3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*Documentation: https://docs.microsoft.com/en-us/azure/site-recovery/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Azure VM between</a:t>
            </a:r>
            <a:r>
              <a:rPr lang="en-US" sz="1200" baseline="0" dirty="0"/>
              <a:t> Azure Region is in Preview now</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39F-B0BB-4A86-9029-56F93236D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3789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55</a:t>
            </a:fld>
            <a:endParaRPr lang="en-US"/>
          </a:p>
        </p:txBody>
      </p:sp>
    </p:spTree>
    <p:extLst>
      <p:ext uri="{BB962C8B-B14F-4D97-AF65-F5344CB8AC3E}">
        <p14:creationId xmlns:p14="http://schemas.microsoft.com/office/powerpoint/2010/main" val="16031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10/20/2017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17987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10/20/2017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94649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58</a:t>
            </a:fld>
            <a:endParaRPr lang="en-US"/>
          </a:p>
        </p:txBody>
      </p:sp>
    </p:spTree>
    <p:extLst>
      <p:ext uri="{BB962C8B-B14F-4D97-AF65-F5344CB8AC3E}">
        <p14:creationId xmlns:p14="http://schemas.microsoft.com/office/powerpoint/2010/main" val="15927315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table </a:t>
            </a:r>
          </a:p>
          <a:p>
            <a:r>
              <a:rPr lang="en-US" dirty="0"/>
              <a:t>Just SQL Database table into small </a:t>
            </a:r>
          </a:p>
          <a:p>
            <a:r>
              <a:rPr lang="en-US" dirty="0"/>
              <a:t>A</a:t>
            </a:r>
            <a:r>
              <a:rPr lang="en-US" baseline="0" dirty="0"/>
              <a:t> to D in one database</a:t>
            </a:r>
          </a:p>
          <a:p>
            <a:r>
              <a:rPr lang="en-US" baseline="0" dirty="0"/>
              <a:t>E to G in another DB</a:t>
            </a:r>
          </a:p>
          <a:p>
            <a:r>
              <a:rPr lang="en-US" baseline="0" dirty="0"/>
              <a:t>They should be pulled together </a:t>
            </a:r>
          </a:p>
          <a:p>
            <a:endParaRPr lang="en-US" baseline="0" dirty="0"/>
          </a:p>
          <a:p>
            <a:r>
              <a:rPr lang="en-US" baseline="0" dirty="0"/>
              <a:t>You can setup the large database per day basis or per week depending on it.</a:t>
            </a:r>
          </a:p>
          <a:p>
            <a:r>
              <a:rPr lang="en-US" baseline="0" dirty="0"/>
              <a:t>Existing application can’t be move to </a:t>
            </a:r>
            <a:r>
              <a:rPr lang="en-US" baseline="0" dirty="0" err="1"/>
              <a:t>sharding</a:t>
            </a:r>
            <a:r>
              <a:rPr lang="en-US" baseline="0" dirty="0"/>
              <a:t>. You will have re write the code into the application. Use different API. It is </a:t>
            </a:r>
            <a:r>
              <a:rPr lang="en-US" baseline="0" dirty="0" err="1"/>
              <a:t>ane</a:t>
            </a:r>
            <a:r>
              <a:rPr lang="en-US" baseline="0" dirty="0"/>
              <a:t> </a:t>
            </a:r>
            <a:r>
              <a:rPr lang="en-US" baseline="0" dirty="0" err="1"/>
              <a:t>xtra</a:t>
            </a:r>
            <a:r>
              <a:rPr lang="en-US" baseline="0" dirty="0"/>
              <a:t> work. For scaling point is it amazing. It is only for Relational Database.  RDBMS</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59</a:t>
            </a:fld>
            <a:endParaRPr lang="en-US"/>
          </a:p>
        </p:txBody>
      </p:sp>
    </p:spTree>
    <p:extLst>
      <p:ext uri="{BB962C8B-B14F-4D97-AF65-F5344CB8AC3E}">
        <p14:creationId xmlns:p14="http://schemas.microsoft.com/office/powerpoint/2010/main" val="176315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10/20/2017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450790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60</a:t>
            </a:fld>
            <a:endParaRPr lang="en-US"/>
          </a:p>
        </p:txBody>
      </p:sp>
    </p:spTree>
    <p:extLst>
      <p:ext uri="{BB962C8B-B14F-4D97-AF65-F5344CB8AC3E}">
        <p14:creationId xmlns:p14="http://schemas.microsoft.com/office/powerpoint/2010/main" val="7737419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61</a:t>
            </a:fld>
            <a:endParaRPr lang="en-US"/>
          </a:p>
        </p:txBody>
      </p:sp>
    </p:spTree>
    <p:extLst>
      <p:ext uri="{BB962C8B-B14F-4D97-AF65-F5344CB8AC3E}">
        <p14:creationId xmlns:p14="http://schemas.microsoft.com/office/powerpoint/2010/main" val="25535037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62</a:t>
            </a:fld>
            <a:endParaRPr lang="en-US"/>
          </a:p>
        </p:txBody>
      </p:sp>
    </p:spTree>
    <p:extLst>
      <p:ext uri="{BB962C8B-B14F-4D97-AF65-F5344CB8AC3E}">
        <p14:creationId xmlns:p14="http://schemas.microsoft.com/office/powerpoint/2010/main" val="23444009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63</a:t>
            </a:fld>
            <a:endParaRPr lang="en-US"/>
          </a:p>
        </p:txBody>
      </p:sp>
    </p:spTree>
    <p:extLst>
      <p:ext uri="{BB962C8B-B14F-4D97-AF65-F5344CB8AC3E}">
        <p14:creationId xmlns:p14="http://schemas.microsoft.com/office/powerpoint/2010/main" val="38376601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3476C194-845A-48EB-9921-B2222E54507C}" type="slidenum">
              <a:rPr lang="en-US" smtClean="0"/>
              <a:t>64</a:t>
            </a:fld>
            <a:endParaRPr lang="en-US"/>
          </a:p>
        </p:txBody>
      </p:sp>
    </p:spTree>
    <p:extLst>
      <p:ext uri="{BB962C8B-B14F-4D97-AF65-F5344CB8AC3E}">
        <p14:creationId xmlns:p14="http://schemas.microsoft.com/office/powerpoint/2010/main" val="24849713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95AE6B1-5FE6-4971-A8E7-64830DF1BDCF}" type="datetime1">
              <a:rPr lang="en-US" smtClean="0"/>
              <a:t>10/20/2017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7073246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backup is 3 times</a:t>
            </a:r>
            <a:r>
              <a:rPr lang="en-US" baseline="0" dirty="0"/>
              <a:t> per day </a:t>
            </a:r>
            <a:r>
              <a:rPr lang="mr-IN" baseline="0" dirty="0"/>
              <a:t>–</a:t>
            </a:r>
            <a:r>
              <a:rPr lang="en-US" baseline="0" dirty="0"/>
              <a:t> every 8 hours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66</a:t>
            </a:fld>
            <a:endParaRPr lang="en-US"/>
          </a:p>
        </p:txBody>
      </p:sp>
    </p:spTree>
    <p:extLst>
      <p:ext uri="{BB962C8B-B14F-4D97-AF65-F5344CB8AC3E}">
        <p14:creationId xmlns:p14="http://schemas.microsoft.com/office/powerpoint/2010/main" val="17139106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67</a:t>
            </a:fld>
            <a:endParaRPr lang="en-US"/>
          </a:p>
        </p:txBody>
      </p:sp>
    </p:spTree>
    <p:extLst>
      <p:ext uri="{BB962C8B-B14F-4D97-AF65-F5344CB8AC3E}">
        <p14:creationId xmlns:p14="http://schemas.microsoft.com/office/powerpoint/2010/main" val="20044762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68</a:t>
            </a:fld>
            <a:endParaRPr lang="en-US"/>
          </a:p>
        </p:txBody>
      </p:sp>
    </p:spTree>
    <p:extLst>
      <p:ext uri="{BB962C8B-B14F-4D97-AF65-F5344CB8AC3E}">
        <p14:creationId xmlns:p14="http://schemas.microsoft.com/office/powerpoint/2010/main" val="25402632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69</a:t>
            </a:fld>
            <a:endParaRPr lang="en-US"/>
          </a:p>
        </p:txBody>
      </p:sp>
    </p:spTree>
    <p:extLst>
      <p:ext uri="{BB962C8B-B14F-4D97-AF65-F5344CB8AC3E}">
        <p14:creationId xmlns:p14="http://schemas.microsoft.com/office/powerpoint/2010/main" val="1020367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10/20/2017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48773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70</a:t>
            </a:fld>
            <a:endParaRPr lang="en-US"/>
          </a:p>
        </p:txBody>
      </p:sp>
    </p:spTree>
    <p:extLst>
      <p:ext uri="{BB962C8B-B14F-4D97-AF65-F5344CB8AC3E}">
        <p14:creationId xmlns:p14="http://schemas.microsoft.com/office/powerpoint/2010/main" val="7377182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71</a:t>
            </a:fld>
            <a:endParaRPr lang="en-US"/>
          </a:p>
        </p:txBody>
      </p:sp>
    </p:spTree>
    <p:extLst>
      <p:ext uri="{BB962C8B-B14F-4D97-AF65-F5344CB8AC3E}">
        <p14:creationId xmlns:p14="http://schemas.microsoft.com/office/powerpoint/2010/main" val="26527032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72</a:t>
            </a:fld>
            <a:endParaRPr lang="en-US"/>
          </a:p>
        </p:txBody>
      </p:sp>
    </p:spTree>
    <p:extLst>
      <p:ext uri="{BB962C8B-B14F-4D97-AF65-F5344CB8AC3E}">
        <p14:creationId xmlns:p14="http://schemas.microsoft.com/office/powerpoint/2010/main" val="16956155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73</a:t>
            </a:fld>
            <a:endParaRPr lang="en-US"/>
          </a:p>
        </p:txBody>
      </p:sp>
    </p:spTree>
    <p:extLst>
      <p:ext uri="{BB962C8B-B14F-4D97-AF65-F5344CB8AC3E}">
        <p14:creationId xmlns:p14="http://schemas.microsoft.com/office/powerpoint/2010/main" val="12487156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74</a:t>
            </a:fld>
            <a:endParaRPr lang="en-US"/>
          </a:p>
        </p:txBody>
      </p:sp>
    </p:spTree>
    <p:extLst>
      <p:ext uri="{BB962C8B-B14F-4D97-AF65-F5344CB8AC3E}">
        <p14:creationId xmlns:p14="http://schemas.microsoft.com/office/powerpoint/2010/main" val="12832294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75</a:t>
            </a:fld>
            <a:endParaRPr lang="en-US"/>
          </a:p>
        </p:txBody>
      </p:sp>
    </p:spTree>
    <p:extLst>
      <p:ext uri="{BB962C8B-B14F-4D97-AF65-F5344CB8AC3E}">
        <p14:creationId xmlns:p14="http://schemas.microsoft.com/office/powerpoint/2010/main" val="31761010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6EC26D-6D8A-4B93-9367-6198DC5F71AE}" type="slidenum">
              <a:rPr lang="en-US" smtClean="0"/>
              <a:t>76</a:t>
            </a:fld>
            <a:endParaRPr lang="en-US"/>
          </a:p>
        </p:txBody>
      </p:sp>
    </p:spTree>
    <p:extLst>
      <p:ext uri="{BB962C8B-B14F-4D97-AF65-F5344CB8AC3E}">
        <p14:creationId xmlns:p14="http://schemas.microsoft.com/office/powerpoint/2010/main" val="9618788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461436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78</a:t>
            </a:fld>
            <a:endParaRPr lang="en-US"/>
          </a:p>
        </p:txBody>
      </p:sp>
    </p:spTree>
    <p:extLst>
      <p:ext uri="{BB962C8B-B14F-4D97-AF65-F5344CB8AC3E}">
        <p14:creationId xmlns:p14="http://schemas.microsoft.com/office/powerpoint/2010/main" val="11938735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2:31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6269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highlights how the data for monitoring and diagnostics can come from a variety of data sources.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instrumentation and collection stages are concerned with identifying the sources from where the data needs to be captured,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determining which data to capture,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how to capture it,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and how to format this data so that it can be easily examined.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analysis/diagnosis stage takes the raw data and uses it to generate meaningful information that an operator can use to determine the state of the system. The operator can use this information to make decisions about possible actions to take, and then feed the results back into the instrumentation and collection stages.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visualization/alerting stage phase presents a consumable view of the system state. It can display information in near real time by using a series of dashboards. And it can generate reports, graphs, and charts to provide a historical view of the data that can help identify long-term trends.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If information indicates that a KPI is likely to exceed acceptable bounds, this stage can also trigger an alert to an operator. In some cases, an alert can also be used to trigger an automated process that attempts to take corrective actions, such as </a:t>
            </a:r>
            <a:r>
              <a:rPr lang="en-US" dirty="0" err="1"/>
              <a:t>autoscaling</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docs.microsoft.com</a:t>
            </a:r>
            <a:r>
              <a:rPr lang="en-US" dirty="0"/>
              <a:t>/</a:t>
            </a:r>
            <a:r>
              <a:rPr lang="en-US" dirty="0" err="1"/>
              <a:t>en</a:t>
            </a:r>
            <a:r>
              <a:rPr lang="en-US" dirty="0"/>
              <a:t>-us/azure/architecture/best-practices/</a:t>
            </a:r>
            <a:r>
              <a:rPr lang="en-US" dirty="0" err="1"/>
              <a:t>monitoring#the-monitoring-and-diagnostics-pipeline</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8</a:t>
            </a:fld>
            <a:endParaRPr lang="en-US"/>
          </a:p>
        </p:txBody>
      </p:sp>
    </p:spTree>
    <p:extLst>
      <p:ext uri="{BB962C8B-B14F-4D97-AF65-F5344CB8AC3E}">
        <p14:creationId xmlns:p14="http://schemas.microsoft.com/office/powerpoint/2010/main" val="2655917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2:31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48719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Key terms:</a:t>
            </a:r>
          </a:p>
          <a:p>
            <a:pPr lvl="1"/>
            <a:r>
              <a:rPr lang="en-US" dirty="0"/>
              <a:t>Replica</a:t>
            </a:r>
          </a:p>
          <a:p>
            <a:pPr lvl="1"/>
            <a:r>
              <a:rPr lang="en-US" dirty="0"/>
              <a:t>Recovery Point</a:t>
            </a:r>
          </a:p>
          <a:p>
            <a:pPr lvl="1"/>
            <a:r>
              <a:rPr lang="en-US" dirty="0"/>
              <a:t>Initial Replication</a:t>
            </a:r>
          </a:p>
          <a:p>
            <a:pPr lvl="1"/>
            <a:r>
              <a:rPr lang="en-US" dirty="0"/>
              <a:t>Consistency Check</a:t>
            </a:r>
          </a:p>
          <a:p>
            <a:pPr lvl="1"/>
            <a:r>
              <a:rPr lang="en-US" dirty="0"/>
              <a:t>Synchronization</a:t>
            </a:r>
          </a:p>
          <a:p>
            <a:pPr lvl="1"/>
            <a:r>
              <a:rPr lang="en-US" dirty="0"/>
              <a:t>Express Full Backup</a:t>
            </a:r>
          </a:p>
          <a:p>
            <a:pPr marL="171442" marR="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dirty="0"/>
              <a:t>A </a:t>
            </a:r>
            <a:r>
              <a:rPr lang="en-US" b="1" dirty="0"/>
              <a:t>protection group </a:t>
            </a:r>
            <a:r>
              <a:rPr lang="en-US" dirty="0"/>
              <a:t>is a collection of data sources that share the same protection configuration. The </a:t>
            </a:r>
            <a:r>
              <a:rPr lang="en-US" b="1" dirty="0"/>
              <a:t>protection configuration </a:t>
            </a:r>
            <a:r>
              <a:rPr lang="en-US" dirty="0"/>
              <a:t>consists of the protection group name and settings for disk allocations, replica creation method, and on-the-wire compression</a:t>
            </a:r>
          </a:p>
          <a:p>
            <a:endParaRPr lang="en-US" dirty="0"/>
          </a:p>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2:31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89797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This slide puts it all the solution components together :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StorSimple is an easy way to connect any server on any Hypervisor environment – including Hyper-V, Linux, or VMware - to the cloud….with no app modification.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Further, as you can see, we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now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have the flexibility of configuring StorSimple as a SAN or a NAS device in the customer environment (replacing traditional SAN &amp; NAS devices). i.e.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To a customer, it looks like a SAN or a NAS device – with the added advantage of being able to connect to the cloud. And cloud is what brings all the unique differentiators to the StorSimple solution : including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auto tiering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cloud based data protection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This is huge – because now customers are able to combine several heterogeneous pieces of traditional storage solutions (like tape, archival, back-up &amp; restore) into one elegant solution – with a single management console. StorSimple Manager provides a single view &amp; management capabilities for both physical and virtual arrays, as well as StorSimple Cloud Appliance. In addition, StorSimple can be further enhanced for scenarios like enterprise collaboration with our partners like Talon, and video surveillance with MileStone.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10/20/2017 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19641938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This slide puts it all the solution components together :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StorSimple is an easy way to connect any server on any Hypervisor environment – including Hyper-V, Linux, or VMware - to the cloud….with no app modification.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Further, as you can see, we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now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have the flexibility of configuring StorSimple as a SAN or a NAS device in the customer environment (replacing traditional SAN &amp; NAS devices). i.e. To a customer, it looks like a SAN or a NAS device – with the added advantage of being able to connect to the cloud. And cloud is what brings all the unique differentiators to the StorSimple solution : including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auto tiering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cloud based data protection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This is huge – because now customers are able to combine several heterogeneous pieces of traditional storage solutions (like tape, archival, back-up &amp; restore) into one elegant solution – with a single management console. StorSimple Manager provides a single view &amp; management capabilities for both physical and virtual arrays, as well as StorSimple Cloud Appliance. In addition, StorSimple can be further enhanced for scenarios like enterprise collaboration with our partners like Talon, and video surveillance with MileStone.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10/20/2017 2:31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403726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slide is shows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alignment of different workloads with different capabilities / configurations of StorSimple 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large, unstructured,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capacity driven data-sets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tiered volumes for cloud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performance driven workloads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local volumes as a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local storage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on-demand infra requirements like DR, and dev-test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StorSimple Cloud Appliance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So what does all these enhancements mean for partners?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10/20/2017 2:31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0910796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A9E9B31-1533-4D22-99A6-1848812AF66A}" type="datetime1">
              <a:rPr lang="en-US" smtClean="0"/>
              <a:t>10/20/2017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2114170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10/20/2017 2:31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93309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10/20/2017 2:31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171163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 </a:t>
            </a:r>
            <a:r>
              <a:rPr lang="en-US" dirty="0"/>
              <a:t>Discuss</a:t>
            </a:r>
            <a:r>
              <a:rPr lang="en-US" baseline="0" dirty="0"/>
              <a:t> rapid recovery capabilities provided by </a:t>
            </a:r>
            <a:r>
              <a:rPr lang="en-US" baseline="0" dirty="0" err="1"/>
              <a:t>StorSimple</a:t>
            </a:r>
            <a:r>
              <a:rPr lang="en-US" baseline="0" dirty="0"/>
              <a:t> in the event of a datacenter outage.</a:t>
            </a:r>
            <a:endParaRPr lang="en-US" dirty="0"/>
          </a:p>
        </p:txBody>
      </p:sp>
      <p:sp>
        <p:nvSpPr>
          <p:cNvPr id="4" name="Slide Number Placeholder 3"/>
          <p:cNvSpPr>
            <a:spLocks noGrp="1"/>
          </p:cNvSpPr>
          <p:nvPr>
            <p:ph type="sldNum" sz="quarter" idx="10"/>
          </p:nvPr>
        </p:nvSpPr>
        <p:spPr/>
        <p:txBody>
          <a:bodyPr/>
          <a:lstStyle/>
          <a:p>
            <a:fld id="{8B0E71FE-35AC-4F5E-A25F-32B9BBA9C556}" type="slidenum">
              <a:rPr lang="en-US" smtClean="0"/>
              <a:t>88</a:t>
            </a:fld>
            <a:endParaRPr lang="en-US" dirty="0"/>
          </a:p>
        </p:txBody>
      </p:sp>
    </p:spTree>
    <p:extLst>
      <p:ext uri="{BB962C8B-B14F-4D97-AF65-F5344CB8AC3E}">
        <p14:creationId xmlns:p14="http://schemas.microsoft.com/office/powerpoint/2010/main" val="23000289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 </a:t>
            </a:r>
            <a:r>
              <a:rPr lang="en-US" dirty="0"/>
              <a:t>Discuss</a:t>
            </a:r>
            <a:r>
              <a:rPr lang="en-US" baseline="0" dirty="0"/>
              <a:t> rapid recovery capabilities provided by </a:t>
            </a:r>
            <a:r>
              <a:rPr lang="en-US" baseline="0" dirty="0" err="1"/>
              <a:t>StorSimple</a:t>
            </a:r>
            <a:r>
              <a:rPr lang="en-US" baseline="0" dirty="0"/>
              <a:t> in the event of a datacenter outage.</a:t>
            </a:r>
            <a:endParaRPr lang="en-US" dirty="0"/>
          </a:p>
        </p:txBody>
      </p:sp>
      <p:sp>
        <p:nvSpPr>
          <p:cNvPr id="4" name="Slide Number Placeholder 3"/>
          <p:cNvSpPr>
            <a:spLocks noGrp="1"/>
          </p:cNvSpPr>
          <p:nvPr>
            <p:ph type="sldNum" sz="quarter" idx="10"/>
          </p:nvPr>
        </p:nvSpPr>
        <p:spPr/>
        <p:txBody>
          <a:bodyPr/>
          <a:lstStyle/>
          <a:p>
            <a:fld id="{8B0E71FE-35AC-4F5E-A25F-32B9BBA9C556}" type="slidenum">
              <a:rPr lang="en-US" smtClean="0"/>
              <a:t>89</a:t>
            </a:fld>
            <a:endParaRPr lang="en-US" dirty="0"/>
          </a:p>
        </p:txBody>
      </p:sp>
    </p:spTree>
    <p:extLst>
      <p:ext uri="{BB962C8B-B14F-4D97-AF65-F5344CB8AC3E}">
        <p14:creationId xmlns:p14="http://schemas.microsoft.com/office/powerpoint/2010/main" val="1355513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System Center Global Service Monitor is a cloud </a:t>
            </a:r>
            <a:r>
              <a:rPr lang="en-US" sz="1200" b="0" i="0" kern="1200" dirty="0">
                <a:solidFill>
                  <a:schemeClr val="tx1"/>
                </a:solidFill>
                <a:effectLst/>
                <a:latin typeface="+mn-lt"/>
                <a:ea typeface="+mn-ea"/>
                <a:cs typeface="+mn-cs"/>
              </a:rPr>
              <a:t>service that provides a simplified way to monitor the availability of external-web-based applications from multiple locations around the world.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Importantly, Global Service Monitor monitors applications from the perspective of the customers who use them.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Because Global Service Monitor monitors from locations that are correlated to customer geographies, application owners can gain insight into customer experiences in addition to the separate problems related to external factors, such as Internet or network problems, from application or service problems.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Global Service Monitor monitoring experience focuses on the application instead of the infrastructure or individual URL.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Operations Manager console integration lets you monitor web applications from both internal and external locations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GSM lets you monitor web applications from 16 locations and then report back to your management group.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 maximum number of tests for the two monitoring types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These are the Web Application Availability monitoring that monitors single URLs, and Visual Studio Web Tests monitoring</a:t>
            </a:r>
          </a:p>
          <a:p>
            <a:endParaRPr lang="en-US" sz="1200" b="0" i="0" kern="1200" dirty="0">
              <a:solidFill>
                <a:schemeClr val="tx1"/>
              </a:solidFill>
              <a:effectLst/>
              <a:latin typeface="+mn-lt"/>
              <a:ea typeface="+mn-ea"/>
              <a:cs typeface="+mn-cs"/>
            </a:endParaRPr>
          </a:p>
          <a:p>
            <a:r>
              <a:rPr lang="en-US" dirty="0"/>
              <a:t>https://</a:t>
            </a:r>
            <a:r>
              <a:rPr lang="en-US" dirty="0" err="1"/>
              <a:t>technet.microsoft.com</a:t>
            </a:r>
            <a:r>
              <a:rPr lang="en-US" dirty="0"/>
              <a:t>/</a:t>
            </a:r>
            <a:r>
              <a:rPr lang="en-US" dirty="0" err="1"/>
              <a:t>en</a:t>
            </a:r>
            <a:r>
              <a:rPr lang="en-US" dirty="0"/>
              <a:t>-us/library/jj860368.aspx</a:t>
            </a:r>
          </a:p>
        </p:txBody>
      </p:sp>
      <p:sp>
        <p:nvSpPr>
          <p:cNvPr id="4" name="Slide Number Placeholder 3"/>
          <p:cNvSpPr>
            <a:spLocks noGrp="1"/>
          </p:cNvSpPr>
          <p:nvPr>
            <p:ph type="sldNum" sz="quarter" idx="10"/>
          </p:nvPr>
        </p:nvSpPr>
        <p:spPr/>
        <p:txBody>
          <a:bodyPr/>
          <a:lstStyle/>
          <a:p>
            <a:fld id="{6B7D3B7E-72DE-8848-9B1F-1B342C0533AC}" type="slidenum">
              <a:rPr lang="en-US" smtClean="0"/>
              <a:t>9</a:t>
            </a:fld>
            <a:endParaRPr lang="en-US"/>
          </a:p>
        </p:txBody>
      </p:sp>
    </p:spTree>
    <p:extLst>
      <p:ext uri="{BB962C8B-B14F-4D97-AF65-F5344CB8AC3E}">
        <p14:creationId xmlns:p14="http://schemas.microsoft.com/office/powerpoint/2010/main" val="18705177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90</a:t>
            </a:fld>
            <a:endParaRPr lang="en-US"/>
          </a:p>
        </p:txBody>
      </p:sp>
    </p:spTree>
    <p:extLst>
      <p:ext uri="{BB962C8B-B14F-4D97-AF65-F5344CB8AC3E}">
        <p14:creationId xmlns:p14="http://schemas.microsoft.com/office/powerpoint/2010/main" val="25366884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91</a:t>
            </a:fld>
            <a:endParaRPr lang="en-US"/>
          </a:p>
        </p:txBody>
      </p:sp>
    </p:spTree>
    <p:extLst>
      <p:ext uri="{BB962C8B-B14F-4D97-AF65-F5344CB8AC3E}">
        <p14:creationId xmlns:p14="http://schemas.microsoft.com/office/powerpoint/2010/main" val="26122696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92</a:t>
            </a:fld>
            <a:endParaRPr lang="en-US"/>
          </a:p>
        </p:txBody>
      </p:sp>
    </p:spTree>
    <p:extLst>
      <p:ext uri="{BB962C8B-B14F-4D97-AF65-F5344CB8AC3E}">
        <p14:creationId xmlns:p14="http://schemas.microsoft.com/office/powerpoint/2010/main" val="16587012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93</a:t>
            </a:fld>
            <a:endParaRPr lang="en-US"/>
          </a:p>
        </p:txBody>
      </p:sp>
    </p:spTree>
    <p:extLst>
      <p:ext uri="{BB962C8B-B14F-4D97-AF65-F5344CB8AC3E}">
        <p14:creationId xmlns:p14="http://schemas.microsoft.com/office/powerpoint/2010/main" val="347989727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94</a:t>
            </a:fld>
            <a:endParaRPr lang="en-US"/>
          </a:p>
        </p:txBody>
      </p:sp>
    </p:spTree>
    <p:extLst>
      <p:ext uri="{BB962C8B-B14F-4D97-AF65-F5344CB8AC3E}">
        <p14:creationId xmlns:p14="http://schemas.microsoft.com/office/powerpoint/2010/main" val="20723363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10/20/2017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84386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96</a:t>
            </a:fld>
            <a:endParaRPr lang="en-US"/>
          </a:p>
        </p:txBody>
      </p:sp>
    </p:spTree>
    <p:extLst>
      <p:ext uri="{BB962C8B-B14F-4D97-AF65-F5344CB8AC3E}">
        <p14:creationId xmlns:p14="http://schemas.microsoft.com/office/powerpoint/2010/main" val="74701402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498897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6EC26D-6D8A-4B93-9367-6198DC5F71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651302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2:31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3316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t>Socialize: </a:t>
            </a:r>
            <a:r>
              <a:rPr lang="en-US" dirty="0"/>
              <a:t>#70-534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764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3160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10/20/2017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10/20/2017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205368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167307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8979081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179242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00494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65456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999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r>
              <a:rPr lang="en-US" sz="1000" dirty="0"/>
              <a:t>Socialize: </a:t>
            </a:r>
            <a:r>
              <a:rPr lang="en-US" dirty="0"/>
              <a:t>#70-534 @ITProGuru</a:t>
            </a:r>
          </a:p>
        </p:txBody>
      </p:sp>
    </p:spTree>
    <p:extLst>
      <p:ext uri="{BB962C8B-B14F-4D97-AF65-F5344CB8AC3E}">
        <p14:creationId xmlns:p14="http://schemas.microsoft.com/office/powerpoint/2010/main" val="394310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35867601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478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10/20/2017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0" r:id="rId5"/>
    <p:sldLayoutId id="2147483669" r:id="rId6"/>
    <p:sldLayoutId id="2147483650" r:id="rId7"/>
    <p:sldLayoutId id="2147483649" r:id="rId8"/>
    <p:sldLayoutId id="2147483651" r:id="rId9"/>
    <p:sldLayoutId id="2147483668"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 id="2147483664" r:id="rId19"/>
    <p:sldLayoutId id="2147483666" r:id="rId20"/>
    <p:sldLayoutId id="2147483677" r:id="rId21"/>
    <p:sldLayoutId id="2147483678" r:id="rId22"/>
    <p:sldLayoutId id="2147483679"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microsoft.com/en-us/learning/exam-70-534.aspx#syllabus-6" TargetMode="External"/><Relationship Id="rId3" Type="http://schemas.openxmlformats.org/officeDocument/2006/relationships/hyperlink" Target="https://www.microsoft.com/en-us/learning/exam-70-534.aspx#syllabus-1" TargetMode="External"/><Relationship Id="rId7" Type="http://schemas.openxmlformats.org/officeDocument/2006/relationships/hyperlink" Target="https://www.microsoft.com/en-us/learning/exam-70-534.aspx#syllabus-5"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hyperlink" Target="https://www.microsoft.com/en-us/learning/exam-70-534.aspx#syllabus-4" TargetMode="External"/><Relationship Id="rId5" Type="http://schemas.openxmlformats.org/officeDocument/2006/relationships/hyperlink" Target="https://www.microsoft.com/en-us/learning/exam-70-534.aspx#syllabus-3" TargetMode="External"/><Relationship Id="rId4" Type="http://schemas.openxmlformats.org/officeDocument/2006/relationships/hyperlink" Target="https://www.microsoft.com/en-us/learning/exam-70-534.aspx#syllabus-2" TargetMode="External"/><Relationship Id="rId9" Type="http://schemas.openxmlformats.org/officeDocument/2006/relationships/hyperlink" Target="https://www.microsoft.com/en-us/learning/exam-70-534.aspx#syllabus-7"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3" Type="http://schemas.openxmlformats.org/officeDocument/2006/relationships/hyperlink" Target="https://docs.microsoft.com/en-us/azure/automation/automation-create-standalone-account" TargetMode="External"/><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3.tiff"/></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en-us/learning/exam-70-534.aspx#syllabus-6"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zure/azure-linux-extensions/tree/master/OSPatching"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emf"/><Relationship Id="rId2" Type="http://schemas.openxmlformats.org/officeDocument/2006/relationships/notesSlide" Target="../notesSlides/notesSlide52.xml"/><Relationship Id="rId1" Type="http://schemas.openxmlformats.org/officeDocument/2006/relationships/slideLayout" Target="../slideLayouts/slideLayout22.xml"/><Relationship Id="rId6" Type="http://schemas.openxmlformats.org/officeDocument/2006/relationships/image" Target="../media/image24.emf"/><Relationship Id="rId11" Type="http://schemas.microsoft.com/office/2007/relationships/hdphoto" Target="../media/hdphoto2.wdp"/><Relationship Id="rId5" Type="http://schemas.openxmlformats.org/officeDocument/2006/relationships/image" Target="../media/image23.emf"/><Relationship Id="rId10" Type="http://schemas.openxmlformats.org/officeDocument/2006/relationships/image" Target="../media/image28.png"/><Relationship Id="rId4" Type="http://schemas.openxmlformats.org/officeDocument/2006/relationships/image" Target="../media/image22.emf"/><Relationship Id="rId9" Type="http://schemas.openxmlformats.org/officeDocument/2006/relationships/image" Target="../media/image2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3" Type="http://schemas.openxmlformats.org/officeDocument/2006/relationships/hyperlink" Target="https://docs.microsoft.com/en-us/azure/site-recovery/site-recovery-support-matrix-azure-to-azure#support-for-replicated-machine-os-versions" TargetMode="External"/><Relationship Id="rId2" Type="http://schemas.openxmlformats.org/officeDocument/2006/relationships/notesSlide" Target="../notesSlides/notesSlide55.xml"/><Relationship Id="rId1" Type="http://schemas.openxmlformats.org/officeDocument/2006/relationships/slideLayout" Target="../slideLayouts/slideLayout23.xml"/><Relationship Id="rId5" Type="http://schemas.openxmlformats.org/officeDocument/2006/relationships/hyperlink" Target="https://technet.microsoft.com/en-us/windows-server-docs/compute/hyper-v/supported-windows-guest-operating-systems-for-hyper-v-on-windows" TargetMode="External"/><Relationship Id="rId4" Type="http://schemas.openxmlformats.org/officeDocument/2006/relationships/hyperlink" Target="https://docs.microsoft.com/en-us/azure/site-recovery/site-recovery-support-matrix-to-azure#support-for-replicated-machine-os-versions"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hyperlink" Target="https://docs.microsoft.com/en-us/azure/backup/backup-azure-vms-automation#trigger-a-backup" TargetMode="External"/><Relationship Id="rId13" Type="http://schemas.openxmlformats.org/officeDocument/2006/relationships/hyperlink" Target="https://docs.microsoft.com/en-us/azure/backup/backup-azure-vms-automation" TargetMode="External"/><Relationship Id="rId3" Type="http://schemas.openxmlformats.org/officeDocument/2006/relationships/hyperlink" Target="https://docs.microsoft.com/en-us/azure/backup/backup-azure-vms-automation#concepts" TargetMode="External"/><Relationship Id="rId7" Type="http://schemas.openxmlformats.org/officeDocument/2006/relationships/hyperlink" Target="https://docs.microsoft.com/en-us/azure/backup/backup-azure-vms-automation#back-up-azure-vms" TargetMode="External"/><Relationship Id="rId12" Type="http://schemas.openxmlformats.org/officeDocument/2006/relationships/hyperlink" Target="https://docs.microsoft.com/en-us/azure/backup/backup-azure-vms-automation#next-steps" TargetMode="External"/><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hyperlink" Target="https://docs.microsoft.com/en-us/azure/backup/backup-azure-vms-automation#view-the-vaults-in-a-subscription" TargetMode="External"/><Relationship Id="rId11" Type="http://schemas.openxmlformats.org/officeDocument/2006/relationships/hyperlink" Target="https://docs.microsoft.com/en-us/azure/backup/backup-azure-vms-automation#create-a-vm-from-restored-disks" TargetMode="External"/><Relationship Id="rId5" Type="http://schemas.openxmlformats.org/officeDocument/2006/relationships/hyperlink" Target="https://docs.microsoft.com/en-us/azure/backup/backup-azure-vms-automation#create-a-recovery-services-vault" TargetMode="External"/><Relationship Id="rId10" Type="http://schemas.openxmlformats.org/officeDocument/2006/relationships/hyperlink" Target="https://docs.microsoft.com/en-us/azure/backup/backup-azure-vms-automation#restore-an-azure-vm" TargetMode="External"/><Relationship Id="rId4" Type="http://schemas.openxmlformats.org/officeDocument/2006/relationships/hyperlink" Target="https://docs.microsoft.com/en-us/azure/backup/backup-azure-vms-automation#setup-and-registration" TargetMode="External"/><Relationship Id="rId9" Type="http://schemas.openxmlformats.org/officeDocument/2006/relationships/hyperlink" Target="https://docs.microsoft.com/en-us/azure/backup/backup-azure-vms-automation#monitoring-a-backup-job"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docs.microsoft.com/pdfstore/en-us/Azure.azure-documents/live/backup.pdf" TargetMode="External"/><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hyperlink" Target="https://docs.microsoft.com/en-us/azure/backup/backup-try-azure-backup-in-10-mins"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hyperlink" Target="https://docs.microsoft.com/en-us/azure/backup/backup-try-azure-backup-in-10-min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69.xml.rels><?xml version="1.0" encoding="UTF-8" standalone="yes"?>
<Relationships xmlns="http://schemas.openxmlformats.org/package/2006/relationships"><Relationship Id="rId3" Type="http://schemas.openxmlformats.org/officeDocument/2006/relationships/hyperlink" Target="https://azure.microsoft.com/en-us/blog/announcing-microsoft-azure-backup-server/" TargetMode="External"/><Relationship Id="rId2" Type="http://schemas.openxmlformats.org/officeDocument/2006/relationships/notesSlide" Target="../notesSlides/notesSlide69.xml"/><Relationship Id="rId1" Type="http://schemas.openxmlformats.org/officeDocument/2006/relationships/slideLayout" Target="../slideLayouts/slideLayout11.xml"/><Relationship Id="rId4" Type="http://schemas.openxmlformats.org/officeDocument/2006/relationships/hyperlink" Target="https://www.microsoft.com/en-us/download/details.aspx?id=55269"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docs.microsoft.com/en-us/azure/key-vault/" TargetMode="External"/><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hyperlink" Target="https://docs.microsoft.com/en-us/azure/backup/"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hyperlink" Target="https://www.veeam.com/cloud-connect.html" TargetMode="External"/><Relationship Id="rId2" Type="http://schemas.openxmlformats.org/officeDocument/2006/relationships/notesSlide" Target="../notesSlides/notesSlide72.xml"/><Relationship Id="rId1" Type="http://schemas.openxmlformats.org/officeDocument/2006/relationships/slideLayout" Target="../slideLayouts/slideLayout12.xml"/><Relationship Id="rId6" Type="http://schemas.openxmlformats.org/officeDocument/2006/relationships/hyperlink" Target="https://docs.microsoft.com/en-us/azure/storage/storage-use-azcopy" TargetMode="External"/><Relationship Id="rId5" Type="http://schemas.openxmlformats.org/officeDocument/2006/relationships/hyperlink" Target="https://www.microsoft.com/en-us/download/details.aspx?id=40740" TargetMode="External"/><Relationship Id="rId4" Type="http://schemas.openxmlformats.org/officeDocument/2006/relationships/hyperlink" Target="https://www.veritas.com/content/vforms/en/us/information-map-trialware.html" TargetMode="External"/></Relationships>
</file>

<file path=ppt/slides/_rels/slide73.xml.rels><?xml version="1.0" encoding="UTF-8" standalone="yes"?>
<Relationships xmlns="http://schemas.openxmlformats.org/package/2006/relationships"><Relationship Id="rId8" Type="http://schemas.openxmlformats.org/officeDocument/2006/relationships/hyperlink" Target="https://docs.microsoft.com/en-us/azure/backup/backup-try-azure-backup-in-10-mins#questions" TargetMode="External"/><Relationship Id="rId3" Type="http://schemas.openxmlformats.org/officeDocument/2006/relationships/hyperlink" Target="https://docs.microsoft.com/en-us/azure/backup/backup-try-azure-backup-in-10-mins" TargetMode="External"/><Relationship Id="rId7" Type="http://schemas.openxmlformats.org/officeDocument/2006/relationships/hyperlink" Target="https://docs.microsoft.com/en-us/azure/backup/backup-try-azure-backup-in-10-mins#back-up-your-files-and-folders" TargetMode="External"/><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hyperlink" Target="https://docs.microsoft.com/en-us/azure/backup/backup-try-azure-backup-in-10-mins#install-and-register-the-agent" TargetMode="External"/><Relationship Id="rId5" Type="http://schemas.openxmlformats.org/officeDocument/2006/relationships/hyperlink" Target="https://docs.microsoft.com/en-us/azure/backup/backup-try-azure-backup-in-10-mins#configure-the-vault" TargetMode="External"/><Relationship Id="rId4" Type="http://schemas.openxmlformats.org/officeDocument/2006/relationships/hyperlink" Target="https://docs.microsoft.com/en-us/azure/backup/backup-try-azure-backup-in-10-mins#create-a-recovery-services-vault" TargetMode="External"/><Relationship Id="rId9" Type="http://schemas.openxmlformats.org/officeDocument/2006/relationships/hyperlink" Target="https://docs.microsoft.com/en-us/azure/backup/backup-try-azure-backup-in-10-mins#next-steps"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8.xml"/><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22.xml"/><Relationship Id="rId4" Type="http://schemas.openxmlformats.org/officeDocument/2006/relationships/image" Target="../media/image40.png"/></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81.xml"/><Relationship Id="rId1" Type="http://schemas.openxmlformats.org/officeDocument/2006/relationships/slideLayout" Target="../slideLayouts/slideLayout2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notesSlide" Target="../notesSlides/notesSlide82.xml"/><Relationship Id="rId1" Type="http://schemas.openxmlformats.org/officeDocument/2006/relationships/slideLayout" Target="../slideLayouts/slideLayout13.xml"/><Relationship Id="rId6" Type="http://schemas.openxmlformats.org/officeDocument/2006/relationships/image" Target="../media/image49.emf"/><Relationship Id="rId11" Type="http://schemas.openxmlformats.org/officeDocument/2006/relationships/image" Target="../media/image54.sv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emf"/></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image" Target="../media/image64.emf"/><Relationship Id="rId3" Type="http://schemas.openxmlformats.org/officeDocument/2006/relationships/image" Target="../media/image21.png"/><Relationship Id="rId7" Type="http://schemas.openxmlformats.org/officeDocument/2006/relationships/image" Target="../media/image58.png"/><Relationship Id="rId12" Type="http://schemas.openxmlformats.org/officeDocument/2006/relationships/image" Target="../media/image63.emf"/><Relationship Id="rId2" Type="http://schemas.openxmlformats.org/officeDocument/2006/relationships/notesSlide" Target="../notesSlides/notesSlide84.xml"/><Relationship Id="rId1" Type="http://schemas.openxmlformats.org/officeDocument/2006/relationships/slideLayout" Target="../slideLayouts/slideLayout21.xml"/><Relationship Id="rId6" Type="http://schemas.openxmlformats.org/officeDocument/2006/relationships/image" Target="../media/image57.png"/><Relationship Id="rId11" Type="http://schemas.openxmlformats.org/officeDocument/2006/relationships/image" Target="../media/image62.emf"/><Relationship Id="rId5" Type="http://schemas.openxmlformats.org/officeDocument/2006/relationships/image" Target="../media/image56.png"/><Relationship Id="rId10" Type="http://schemas.openxmlformats.org/officeDocument/2006/relationships/image" Target="../media/image61.emf"/><Relationship Id="rId4" Type="http://schemas.openxmlformats.org/officeDocument/2006/relationships/image" Target="../media/image55.png"/><Relationship Id="rId9" Type="http://schemas.openxmlformats.org/officeDocument/2006/relationships/image" Target="../media/image60.emf"/><Relationship Id="rId14" Type="http://schemas.openxmlformats.org/officeDocument/2006/relationships/image" Target="../media/image65.emf"/></Relationships>
</file>

<file path=ppt/slides/_rels/slide8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85.xml"/><Relationship Id="rId1" Type="http://schemas.openxmlformats.org/officeDocument/2006/relationships/slideLayout" Target="../slideLayouts/slideLayout21.xml"/><Relationship Id="rId4" Type="http://schemas.openxmlformats.org/officeDocument/2006/relationships/image" Target="../media/image66.e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7.xml"/><Relationship Id="rId1" Type="http://schemas.openxmlformats.org/officeDocument/2006/relationships/slideLayout" Target="../slideLayouts/slideLayout21.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8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7" Type="http://schemas.microsoft.com/office/2007/relationships/hdphoto" Target="../media/hdphoto3.wdp"/><Relationship Id="rId2" Type="http://schemas.openxmlformats.org/officeDocument/2006/relationships/notesSlide" Target="../notesSlides/notesSlide88.xml"/><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hyperlink" Target="https://docs.microsoft.com/en-us/azure/site-recovery/site-recovery-hyper-v-site-to-azure" TargetMode="External"/><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hyperlink" Target="https://docs.microsoft.com/en-us/azure/site-recovery/site-recovery-physical-servers-to-azure" TargetMode="External"/><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www.chef.io/solutions/windows/" TargetMode="External"/><Relationship Id="rId7" Type="http://schemas.openxmlformats.org/officeDocument/2006/relationships/image" Target="../media/image78.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hyperlink" Target="https://docs.microsoft.com/en-us/azure/automation/automation-dsc-overview" TargetMode="External"/><Relationship Id="rId4" Type="http://schemas.openxmlformats.org/officeDocument/2006/relationships/hyperlink" Target="http://puppetlabs.com/solutions/microsoft" TargetMode="External"/><Relationship Id="rId9" Type="http://schemas.openxmlformats.org/officeDocument/2006/relationships/image" Target="../media/image80.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8148" y="74893"/>
            <a:ext cx="11919689" cy="905377"/>
          </a:xfrm>
        </p:spPr>
        <p:txBody>
          <a:bodyPr>
            <a:noAutofit/>
          </a:bodyPr>
          <a:lstStyle/>
          <a:p>
            <a:r>
              <a:rPr lang="en-US" sz="4800" b="1" dirty="0"/>
              <a:t>Exam 70-534 </a:t>
            </a:r>
            <a:r>
              <a:rPr lang="en-US" sz="4000" b="1" dirty="0"/>
              <a:t>Architecting Microsoft Azure Solutions</a:t>
            </a:r>
            <a:endParaRPr lang="en-US" sz="4000" dirty="0"/>
          </a:p>
        </p:txBody>
      </p:sp>
      <p:sp>
        <p:nvSpPr>
          <p:cNvPr id="7" name="Content Placeholder 6"/>
          <p:cNvSpPr>
            <a:spLocks noGrp="1"/>
          </p:cNvSpPr>
          <p:nvPr>
            <p:ph sz="half" idx="1"/>
          </p:nvPr>
        </p:nvSpPr>
        <p:spPr>
          <a:xfrm>
            <a:off x="398232" y="1043730"/>
            <a:ext cx="5699760" cy="5327539"/>
          </a:xfrm>
        </p:spPr>
        <p:txBody>
          <a:bodyPr>
            <a:normAutofit/>
          </a:bodyPr>
          <a:lstStyle/>
          <a:p>
            <a:pPr marL="0" indent="0" eaLnBrk="0" fontAlgn="t" hangingPunct="0">
              <a:lnSpc>
                <a:spcPct val="100000"/>
              </a:lnSpc>
              <a:spcBef>
                <a:spcPct val="0"/>
              </a:spcBef>
              <a:spcAft>
                <a:spcPct val="0"/>
              </a:spcAft>
              <a:buNone/>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600" u="sng" dirty="0">
                <a:hlinkClick r:id="rId3"/>
              </a:rPr>
              <a:t>Design Azure Resource Manager (ARM) networking (5–10%)</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600" u="sng" dirty="0">
                <a:hlinkClick r:id="rId4"/>
              </a:rPr>
              <a:t>Secure resources (20–25%)</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600" u="sng" dirty="0">
                <a:hlinkClick r:id="rId5"/>
              </a:rPr>
              <a:t>Design an application storage and data access strategy (5–10%)</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6"/>
              </a:rPr>
              <a:t>Design advanced applications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3" name="Content Placeholder 2"/>
          <p:cNvSpPr>
            <a:spLocks noGrp="1"/>
          </p:cNvSpPr>
          <p:nvPr>
            <p:ph sz="half" idx="2"/>
          </p:nvPr>
        </p:nvSpPr>
        <p:spPr>
          <a:xfrm>
            <a:off x="6358077" y="980270"/>
            <a:ext cx="5699760" cy="5091695"/>
          </a:xfrm>
        </p:spPr>
        <p:txBody>
          <a:bodyPr>
            <a:noAutofit/>
          </a:bodyPr>
          <a:lstStyle/>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Azure Web and Mobile Apps (5–10%)</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Design a management, monitoring, and business continuity strategy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9"/>
              </a:rPr>
              <a:t>Architect an Azure Compute infrastructure (10–15%)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None/>
              <a:tabLst>
                <a:tab pos="228600" algn="l"/>
              </a:tabLst>
            </a:pPr>
            <a:endParaRPr lang="en-US" sz="15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913631" y="6193488"/>
            <a:ext cx="10628807" cy="584775"/>
          </a:xfrm>
          <a:prstGeom prst="rect">
            <a:avLst/>
          </a:prstGeom>
        </p:spPr>
        <p:txBody>
          <a:bodyPr wrap="none">
            <a:spAutoFit/>
          </a:bodyPr>
          <a:lstStyle/>
          <a:p>
            <a:r>
              <a:rPr lang="en-US" sz="3200" dirty="0"/>
              <a:t>https://www.microsoft.com/learning/en-us/exam-70-534.aspx</a:t>
            </a:r>
          </a:p>
        </p:txBody>
      </p:sp>
    </p:spTree>
    <p:extLst>
      <p:ext uri="{BB962C8B-B14F-4D97-AF65-F5344CB8AC3E}">
        <p14:creationId xmlns:p14="http://schemas.microsoft.com/office/powerpoint/2010/main" val="247158454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a:xfrm>
            <a:off x="201592" y="1231901"/>
            <a:ext cx="8669172" cy="5404569"/>
          </a:xfrm>
        </p:spPr>
        <p:txBody>
          <a:bodyPr>
            <a:normAutofit lnSpcReduction="10000"/>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pic>
        <p:nvPicPr>
          <p:cNvPr id="4" name="Picture 3"/>
          <p:cNvPicPr>
            <a:picLocks noChangeAspect="1"/>
          </p:cNvPicPr>
          <p:nvPr/>
        </p:nvPicPr>
        <p:blipFill>
          <a:blip r:embed="rId3"/>
          <a:stretch>
            <a:fillRect/>
          </a:stretch>
        </p:blipFill>
        <p:spPr>
          <a:xfrm>
            <a:off x="8870763" y="870384"/>
            <a:ext cx="3030105" cy="1775173"/>
          </a:xfrm>
          <a:prstGeom prst="rect">
            <a:avLst/>
          </a:prstGeom>
        </p:spPr>
      </p:pic>
    </p:spTree>
    <p:extLst>
      <p:ext uri="{BB962C8B-B14F-4D97-AF65-F5344CB8AC3E}">
        <p14:creationId xmlns:p14="http://schemas.microsoft.com/office/powerpoint/2010/main" val="778967922"/>
      </p:ext>
    </p:extLst>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PowerShell for automation</a:t>
            </a:r>
          </a:p>
        </p:txBody>
      </p:sp>
      <p:sp>
        <p:nvSpPr>
          <p:cNvPr id="6" name="Text Placeholder 5"/>
          <p:cNvSpPr>
            <a:spLocks noGrp="1"/>
          </p:cNvSpPr>
          <p:nvPr>
            <p:ph type="body" sz="quarter" idx="11"/>
          </p:nvPr>
        </p:nvSpPr>
        <p:spPr>
          <a:xfrm>
            <a:off x="269241" y="1189494"/>
            <a:ext cx="11655840" cy="1489639"/>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Automating repeatable, identical tasks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Creating resources such as VMs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Tasks that are very time consuming or prone to error</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9070393"/>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Desired State Configuration (DSC)</a:t>
            </a:r>
          </a:p>
        </p:txBody>
      </p:sp>
      <p:sp>
        <p:nvSpPr>
          <p:cNvPr id="6" name="Text Placeholder 5"/>
          <p:cNvSpPr>
            <a:spLocks noGrp="1"/>
          </p:cNvSpPr>
          <p:nvPr>
            <p:ph type="body" sz="quarter" idx="11"/>
          </p:nvPr>
        </p:nvSpPr>
        <p:spPr>
          <a:xfrm>
            <a:off x="269241" y="1189494"/>
            <a:ext cx="11655840" cy="4893647"/>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Install or remove windows roles and features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Running Windows PowerShell scripts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registry settings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files and directories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Starting, stopping, and managing processes and services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groups and user accounts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Deploying new software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environment variables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Discovering the actual </a:t>
            </a:r>
            <a:r>
              <a:rPr lang="en-US" sz="2400" dirty="0" err="1">
                <a:solidFill>
                  <a:srgbClr val="000000"/>
                </a:solidFill>
                <a:latin typeface="Calibri" panose="020F0502020204030204" pitchFamily="34" charset="0"/>
                <a:cs typeface="Calibri" panose="020F0502020204030204" pitchFamily="34" charset="0"/>
              </a:rPr>
              <a:t>confi</a:t>
            </a:r>
            <a:r>
              <a:rPr lang="en-US" sz="2400" dirty="0">
                <a:solidFill>
                  <a:srgbClr val="000000"/>
                </a:solidFill>
                <a:latin typeface="Calibri" panose="020F0502020204030204" pitchFamily="34" charset="0"/>
                <a:cs typeface="Calibri" panose="020F0502020204030204" pitchFamily="34" charset="0"/>
              </a:rPr>
              <a:t> </a:t>
            </a:r>
            <a:r>
              <a:rPr lang="en-US" sz="2400" dirty="0" err="1">
                <a:solidFill>
                  <a:srgbClr val="000000"/>
                </a:solidFill>
                <a:latin typeface="Calibri" panose="020F0502020204030204" pitchFamily="34" charset="0"/>
                <a:cs typeface="Calibri" panose="020F0502020204030204" pitchFamily="34" charset="0"/>
              </a:rPr>
              <a:t>guration</a:t>
            </a:r>
            <a:r>
              <a:rPr lang="en-US" sz="2400" dirty="0">
                <a:solidFill>
                  <a:srgbClr val="000000"/>
                </a:solidFill>
                <a:latin typeface="Calibri" panose="020F0502020204030204" pitchFamily="34" charset="0"/>
                <a:cs typeface="Calibri" panose="020F0502020204030204" pitchFamily="34" charset="0"/>
              </a:rPr>
              <a:t> state on a given node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Fixing a </a:t>
            </a:r>
            <a:r>
              <a:rPr lang="en-US" sz="2400" dirty="0" err="1">
                <a:solidFill>
                  <a:srgbClr val="000000"/>
                </a:solidFill>
                <a:latin typeface="Calibri" panose="020F0502020204030204" pitchFamily="34" charset="0"/>
                <a:cs typeface="Calibri" panose="020F0502020204030204" pitchFamily="34" charset="0"/>
              </a:rPr>
              <a:t>confi</a:t>
            </a:r>
            <a:r>
              <a:rPr lang="en-US" sz="2400" dirty="0">
                <a:solidFill>
                  <a:srgbClr val="000000"/>
                </a:solidFill>
                <a:latin typeface="Calibri" panose="020F0502020204030204" pitchFamily="34" charset="0"/>
                <a:cs typeface="Calibri" panose="020F0502020204030204" pitchFamily="34" charset="0"/>
              </a:rPr>
              <a:t> </a:t>
            </a:r>
            <a:r>
              <a:rPr lang="en-US" sz="2400" dirty="0" err="1">
                <a:solidFill>
                  <a:srgbClr val="000000"/>
                </a:solidFill>
                <a:latin typeface="Calibri" panose="020F0502020204030204" pitchFamily="34" charset="0"/>
                <a:cs typeface="Calibri" panose="020F0502020204030204" pitchFamily="34" charset="0"/>
              </a:rPr>
              <a:t>guration</a:t>
            </a:r>
            <a:r>
              <a:rPr lang="en-US" sz="2400" dirty="0">
                <a:solidFill>
                  <a:srgbClr val="000000"/>
                </a:solidFill>
                <a:latin typeface="Calibri" panose="020F0502020204030204" pitchFamily="34" charset="0"/>
                <a:cs typeface="Calibri" panose="020F0502020204030204" pitchFamily="34" charset="0"/>
              </a:rPr>
              <a:t> that has drifted away from the desired state</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1417722"/>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D91BC-334D-4129-83B6-A63616FFED6A}"/>
              </a:ext>
            </a:extLst>
          </p:cNvPr>
          <p:cNvSpPr>
            <a:spLocks noGrp="1"/>
          </p:cNvSpPr>
          <p:nvPr>
            <p:ph type="title"/>
          </p:nvPr>
        </p:nvSpPr>
        <p:spPr/>
        <p:txBody>
          <a:bodyPr>
            <a:normAutofit fontScale="90000"/>
          </a:bodyPr>
          <a:lstStyle/>
          <a:p>
            <a:r>
              <a:rPr lang="en-US" b="1" dirty="0"/>
              <a:t>Create a standalone Azure Automation account</a:t>
            </a:r>
            <a:endParaRPr lang="en-US" dirty="0"/>
          </a:p>
        </p:txBody>
      </p:sp>
      <p:sp>
        <p:nvSpPr>
          <p:cNvPr id="5" name="Content Placeholder 4">
            <a:extLst>
              <a:ext uri="{FF2B5EF4-FFF2-40B4-BE49-F238E27FC236}">
                <a16:creationId xmlns:a16="http://schemas.microsoft.com/office/drawing/2014/main" id="{7C4EAA70-A0BA-4579-9F70-A131B353E78D}"/>
              </a:ext>
            </a:extLst>
          </p:cNvPr>
          <p:cNvSpPr>
            <a:spLocks noGrp="1"/>
          </p:cNvSpPr>
          <p:nvPr>
            <p:ph idx="1"/>
          </p:nvPr>
        </p:nvSpPr>
        <p:spPr/>
        <p:txBody>
          <a:bodyPr/>
          <a:lstStyle/>
          <a:p>
            <a:r>
              <a:rPr lang="en-US" b="1" dirty="0"/>
              <a:t>Create a new Automation Account from the Azure portal</a:t>
            </a:r>
            <a:endParaRPr lang="en-US" dirty="0"/>
          </a:p>
        </p:txBody>
      </p:sp>
      <p:sp>
        <p:nvSpPr>
          <p:cNvPr id="6" name="Text Placeholder 5">
            <a:extLst>
              <a:ext uri="{FF2B5EF4-FFF2-40B4-BE49-F238E27FC236}">
                <a16:creationId xmlns:a16="http://schemas.microsoft.com/office/drawing/2014/main" id="{09B625FA-8992-4C0E-B05E-9C560109A42F}"/>
              </a:ext>
            </a:extLst>
          </p:cNvPr>
          <p:cNvSpPr>
            <a:spLocks noGrp="1"/>
          </p:cNvSpPr>
          <p:nvPr>
            <p:ph type="body" sz="quarter" idx="10"/>
          </p:nvPr>
        </p:nvSpPr>
        <p:spPr/>
        <p:txBody>
          <a:bodyPr/>
          <a:lstStyle/>
          <a:p>
            <a:r>
              <a:rPr lang="en-US" dirty="0">
                <a:hlinkClick r:id="rId3"/>
              </a:rPr>
              <a:t>https://docs.microsoft.com/en-us/azure/automation/automation-create-standalone-account</a:t>
            </a:r>
            <a:r>
              <a:rPr lang="en-US" dirty="0"/>
              <a:t> </a:t>
            </a:r>
          </a:p>
        </p:txBody>
      </p:sp>
    </p:spTree>
    <p:extLst>
      <p:ext uri="{BB962C8B-B14F-4D97-AF65-F5344CB8AC3E}">
        <p14:creationId xmlns:p14="http://schemas.microsoft.com/office/powerpoint/2010/main" val="969115057"/>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txBody>
          <a:bodyPr>
            <a:normAutofit fontScale="92500" lnSpcReduction="10000"/>
          </a:bodyPr>
          <a:lstStyle/>
          <a:p>
            <a:r>
              <a:rPr lang="en-US" dirty="0"/>
              <a:t>Monitoring Configurations</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5200" dirty="0"/>
              <a:t>Implement DevOps practices</a:t>
            </a:r>
          </a:p>
          <a:p>
            <a:endParaRPr lang="en-US" dirty="0"/>
          </a:p>
          <a:p>
            <a:endParaRPr lang="en-US" dirty="0"/>
          </a:p>
        </p:txBody>
      </p:sp>
    </p:spTree>
    <p:extLst>
      <p:ext uri="{BB962C8B-B14F-4D97-AF65-F5344CB8AC3E}">
        <p14:creationId xmlns:p14="http://schemas.microsoft.com/office/powerpoint/2010/main" val="3101517403"/>
      </p:ext>
    </p:extLst>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F072B36-7D30-4840-89F7-283616241575}"/>
              </a:ext>
            </a:extLst>
          </p:cNvPr>
          <p:cNvSpPr>
            <a:spLocks noGrp="1"/>
          </p:cNvSpPr>
          <p:nvPr>
            <p:ph type="title"/>
          </p:nvPr>
        </p:nvSpPr>
        <p:spPr/>
        <p:txBody>
          <a:bodyPr>
            <a:normAutofit fontScale="90000"/>
          </a:bodyPr>
          <a:lstStyle/>
          <a:p>
            <a:r>
              <a:rPr lang="en-US" dirty="0"/>
              <a:t>Hybrid Azure Automation - DSC</a:t>
            </a:r>
          </a:p>
        </p:txBody>
      </p:sp>
      <p:sp>
        <p:nvSpPr>
          <p:cNvPr id="10" name="Text Placeholder 9">
            <a:extLst>
              <a:ext uri="{FF2B5EF4-FFF2-40B4-BE49-F238E27FC236}">
                <a16:creationId xmlns:a16="http://schemas.microsoft.com/office/drawing/2014/main" id="{0713C4AD-8562-4073-A080-B150E938A93B}"/>
              </a:ext>
            </a:extLst>
          </p:cNvPr>
          <p:cNvSpPr>
            <a:spLocks noGrp="1"/>
          </p:cNvSpPr>
          <p:nvPr>
            <p:ph type="body" sz="quarter" idx="11"/>
          </p:nvPr>
        </p:nvSpPr>
        <p:spPr>
          <a:xfrm>
            <a:off x="268080" y="1271204"/>
            <a:ext cx="6370320" cy="4641916"/>
          </a:xfrm>
        </p:spPr>
        <p:txBody>
          <a:bodyPr/>
          <a:lstStyle/>
          <a:p>
            <a:r>
              <a:rPr lang="en-US" sz="2400" dirty="0"/>
              <a:t>DSC configurations stored in Azure Automation can be directly applied to Azure virtual machines. Other physical and virtual machines can request configurations from the Azure Automation DSC pull server.</a:t>
            </a:r>
          </a:p>
          <a:p>
            <a:r>
              <a:rPr lang="en-US" sz="2400" dirty="0"/>
              <a:t>Note </a:t>
            </a:r>
          </a:p>
          <a:p>
            <a:pPr marL="342900" indent="-342900">
              <a:buFont typeface="Arial" panose="020B0604020202020204" pitchFamily="34" charset="0"/>
              <a:buChar char="•"/>
            </a:pPr>
            <a:r>
              <a:rPr lang="en-US" sz="2000" dirty="0"/>
              <a:t>TCP 443 from local to Azure</a:t>
            </a:r>
          </a:p>
          <a:p>
            <a:pPr marL="342900" indent="-342900">
              <a:buFont typeface="Arial" panose="020B0604020202020204" pitchFamily="34" charset="0"/>
              <a:buChar char="•"/>
            </a:pPr>
            <a:r>
              <a:rPr lang="en-US" sz="2000" dirty="0"/>
              <a:t>TCP 5985/5986 Hybrid Runbook Worker to local machines and resources</a:t>
            </a:r>
          </a:p>
          <a:p>
            <a:pPr marL="342900" indent="-342900">
              <a:buFont typeface="Arial" panose="020B0604020202020204" pitchFamily="34" charset="0"/>
              <a:buChar char="•"/>
            </a:pPr>
            <a:r>
              <a:rPr lang="en-US" sz="2000" dirty="0"/>
              <a:t>Hybrid Runbook worker is running locally and managing local resources</a:t>
            </a:r>
            <a:endParaRPr lang="en-US" sz="3600" dirty="0"/>
          </a:p>
        </p:txBody>
      </p:sp>
      <p:sp>
        <p:nvSpPr>
          <p:cNvPr id="8" name="Text Placeholder 7">
            <a:extLst>
              <a:ext uri="{FF2B5EF4-FFF2-40B4-BE49-F238E27FC236}">
                <a16:creationId xmlns:a16="http://schemas.microsoft.com/office/drawing/2014/main" id="{B41E7C49-A395-4F83-9DD7-4912E40D972D}"/>
              </a:ext>
            </a:extLst>
          </p:cNvPr>
          <p:cNvSpPr>
            <a:spLocks noGrp="1"/>
          </p:cNvSpPr>
          <p:nvPr>
            <p:ph type="body" sz="quarter" idx="10"/>
          </p:nvPr>
        </p:nvSpPr>
        <p:spPr/>
        <p:txBody>
          <a:bodyPr/>
          <a:lstStyle/>
          <a:p>
            <a:r>
              <a:rPr lang="en-US" dirty="0"/>
              <a:t>https://docs.microsoft.com/en-us/azure/automation/automation-offering-get-started</a:t>
            </a:r>
          </a:p>
        </p:txBody>
      </p:sp>
      <p:pic>
        <p:nvPicPr>
          <p:cNvPr id="6" name="Content Placeholder 5">
            <a:extLst>
              <a:ext uri="{FF2B5EF4-FFF2-40B4-BE49-F238E27FC236}">
                <a16:creationId xmlns:a16="http://schemas.microsoft.com/office/drawing/2014/main" id="{31E2352B-5EFA-4989-8488-C80C9084BB0B}"/>
              </a:ext>
            </a:extLst>
          </p:cNvPr>
          <p:cNvPicPr>
            <a:picLocks noGrp="1" noChangeAspect="1"/>
          </p:cNvPicPr>
          <p:nvPr>
            <p:ph type="pic" idx="4294967295"/>
          </p:nvPr>
        </p:nvPicPr>
        <p:blipFill>
          <a:blip r:embed="rId3"/>
          <a:srcRect l="749" r="749"/>
          <a:stretch>
            <a:fillRect/>
          </a:stretch>
        </p:blipFill>
        <p:spPr>
          <a:xfrm>
            <a:off x="6811200" y="1455425"/>
            <a:ext cx="5200800" cy="4106599"/>
          </a:xfrm>
        </p:spPr>
      </p:pic>
    </p:spTree>
    <p:extLst>
      <p:ext uri="{BB962C8B-B14F-4D97-AF65-F5344CB8AC3E}">
        <p14:creationId xmlns:p14="http://schemas.microsoft.com/office/powerpoint/2010/main" val="97005478"/>
      </p:ext>
    </p:extLst>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Thank You</a:t>
            </a:r>
          </a:p>
        </p:txBody>
      </p:sp>
    </p:spTree>
    <p:extLst>
      <p:ext uri="{BB962C8B-B14F-4D97-AF65-F5344CB8AC3E}">
        <p14:creationId xmlns:p14="http://schemas.microsoft.com/office/powerpoint/2010/main" val="59010015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201592" y="1231901"/>
            <a:ext cx="8669172" cy="5404569"/>
          </a:xfrm>
        </p:spPr>
        <p:txBody>
          <a:bodyPr>
            <a:normAutofit/>
          </a:bodyPr>
          <a:lstStyle/>
          <a:p>
            <a:br>
              <a:rPr lang="en-US" dirty="0"/>
            </a:br>
            <a:endParaRPr lang="en-US" dirty="0"/>
          </a:p>
        </p:txBody>
      </p:sp>
      <p:pic>
        <p:nvPicPr>
          <p:cNvPr id="6" name="Picture 5"/>
          <p:cNvPicPr>
            <a:picLocks noChangeAspect="1"/>
          </p:cNvPicPr>
          <p:nvPr/>
        </p:nvPicPr>
        <p:blipFill>
          <a:blip r:embed="rId3"/>
          <a:stretch>
            <a:fillRect/>
          </a:stretch>
        </p:blipFill>
        <p:spPr>
          <a:xfrm>
            <a:off x="1133856" y="1666534"/>
            <a:ext cx="5967503" cy="4535302"/>
          </a:xfrm>
          <a:prstGeom prst="rect">
            <a:avLst/>
          </a:prstGeom>
        </p:spPr>
      </p:pic>
    </p:spTree>
    <p:extLst>
      <p:ext uri="{BB962C8B-B14F-4D97-AF65-F5344CB8AC3E}">
        <p14:creationId xmlns:p14="http://schemas.microsoft.com/office/powerpoint/2010/main" val="86285496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201592" y="1231901"/>
            <a:ext cx="8669172" cy="5404569"/>
          </a:xfrm>
        </p:spPr>
        <p:txBody>
          <a:bodyPr>
            <a:normAutofit/>
          </a:bodyPr>
          <a:lstStyle/>
          <a:p>
            <a:br>
              <a:rPr lang="en-US" dirty="0"/>
            </a:br>
            <a:endParaRPr lang="en-US" dirty="0"/>
          </a:p>
        </p:txBody>
      </p:sp>
      <p:pic>
        <p:nvPicPr>
          <p:cNvPr id="4" name="Picture 3"/>
          <p:cNvPicPr>
            <a:picLocks noChangeAspect="1"/>
          </p:cNvPicPr>
          <p:nvPr/>
        </p:nvPicPr>
        <p:blipFill>
          <a:blip r:embed="rId3"/>
          <a:stretch>
            <a:fillRect/>
          </a:stretch>
        </p:blipFill>
        <p:spPr>
          <a:xfrm>
            <a:off x="2266950" y="2432050"/>
            <a:ext cx="7658100" cy="1993900"/>
          </a:xfrm>
          <a:prstGeom prst="rect">
            <a:avLst/>
          </a:prstGeom>
        </p:spPr>
      </p:pic>
    </p:spTree>
    <p:extLst>
      <p:ext uri="{BB962C8B-B14F-4D97-AF65-F5344CB8AC3E}">
        <p14:creationId xmlns:p14="http://schemas.microsoft.com/office/powerpoint/2010/main" val="99904569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sp>
        <p:nvSpPr>
          <p:cNvPr id="3" name="Content Placeholder 2"/>
          <p:cNvSpPr>
            <a:spLocks noGrp="1"/>
          </p:cNvSpPr>
          <p:nvPr>
            <p:ph idx="1"/>
          </p:nvPr>
        </p:nvSpPr>
        <p:spPr/>
        <p:txBody>
          <a:bodyPr/>
          <a:lstStyle/>
          <a:p>
            <a:r>
              <a:rPr lang="en-US" dirty="0"/>
              <a:t>OMS has the following functionality:</a:t>
            </a:r>
          </a:p>
          <a:p>
            <a:pPr lvl="1"/>
            <a:r>
              <a:rPr lang="en-US" dirty="0"/>
              <a:t>Log Analysis </a:t>
            </a:r>
          </a:p>
          <a:p>
            <a:pPr lvl="2"/>
            <a:r>
              <a:rPr lang="en-US" dirty="0"/>
              <a:t>Connect VMs to OMS using portal, </a:t>
            </a:r>
            <a:r>
              <a:rPr lang="en-US" dirty="0" err="1"/>
              <a:t>powershell</a:t>
            </a:r>
            <a:r>
              <a:rPr lang="en-US" dirty="0"/>
              <a:t>, CLI, or ARM Templates</a:t>
            </a:r>
          </a:p>
          <a:p>
            <a:pPr lvl="2"/>
            <a:r>
              <a:rPr lang="en-US" dirty="0"/>
              <a:t>Can read from Azure storage and diagnostic logs</a:t>
            </a:r>
          </a:p>
          <a:p>
            <a:pPr lvl="1"/>
            <a:r>
              <a:rPr lang="en-US" dirty="0"/>
              <a:t>Automation</a:t>
            </a:r>
          </a:p>
          <a:p>
            <a:pPr lvl="2"/>
            <a:r>
              <a:rPr lang="en-US" dirty="0"/>
              <a:t>Azure automation runbooks</a:t>
            </a:r>
          </a:p>
          <a:p>
            <a:pPr lvl="1"/>
            <a:r>
              <a:rPr lang="en-US" dirty="0"/>
              <a:t>Disaster Recovery</a:t>
            </a:r>
          </a:p>
          <a:p>
            <a:pPr lvl="2"/>
            <a:r>
              <a:rPr lang="en-US" dirty="0"/>
              <a:t>Azure Backup and Site Recovery </a:t>
            </a:r>
          </a:p>
          <a:p>
            <a:pPr lvl="1"/>
            <a:r>
              <a:rPr lang="en-US" dirty="0"/>
              <a:t>Security and Compliance</a:t>
            </a:r>
          </a:p>
          <a:p>
            <a:pPr lvl="2"/>
            <a:r>
              <a:rPr lang="en-US" dirty="0"/>
              <a:t>Analyzes security events</a:t>
            </a:r>
          </a:p>
          <a:p>
            <a:endParaRPr lang="en-US" dirty="0"/>
          </a:p>
          <a:p>
            <a:pPr lvl="1"/>
            <a:endParaRPr lang="en-US" dirty="0"/>
          </a:p>
        </p:txBody>
      </p:sp>
      <p:pic>
        <p:nvPicPr>
          <p:cNvPr id="4" name="Picture 3"/>
          <p:cNvPicPr>
            <a:picLocks noChangeAspect="1"/>
          </p:cNvPicPr>
          <p:nvPr/>
        </p:nvPicPr>
        <p:blipFill>
          <a:blip r:embed="rId3"/>
          <a:stretch>
            <a:fillRect/>
          </a:stretch>
        </p:blipFill>
        <p:spPr>
          <a:xfrm>
            <a:off x="6096000" y="4001294"/>
            <a:ext cx="5420014" cy="1628039"/>
          </a:xfrm>
          <a:prstGeom prst="rect">
            <a:avLst/>
          </a:prstGeom>
        </p:spPr>
      </p:pic>
    </p:spTree>
    <p:extLst>
      <p:ext uri="{BB962C8B-B14F-4D97-AF65-F5344CB8AC3E}">
        <p14:creationId xmlns:p14="http://schemas.microsoft.com/office/powerpoint/2010/main" val="106162667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6244" y="1501775"/>
            <a:ext cx="8788400" cy="4394200"/>
          </a:xfrm>
        </p:spPr>
      </p:pic>
    </p:spTree>
    <p:extLst>
      <p:ext uri="{BB962C8B-B14F-4D97-AF65-F5344CB8AC3E}">
        <p14:creationId xmlns:p14="http://schemas.microsoft.com/office/powerpoint/2010/main" val="91541043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1779" y="1231899"/>
            <a:ext cx="9377030" cy="5368926"/>
          </a:xfrm>
        </p:spPr>
      </p:pic>
    </p:spTree>
    <p:extLst>
      <p:ext uri="{BB962C8B-B14F-4D97-AF65-F5344CB8AC3E}">
        <p14:creationId xmlns:p14="http://schemas.microsoft.com/office/powerpoint/2010/main" val="14243943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Log Analytics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22350" y="1905000"/>
            <a:ext cx="10147300" cy="3048000"/>
          </a:xfrm>
          <a:prstGeom prst="rect">
            <a:avLst/>
          </a:prstGeom>
        </p:spPr>
      </p:pic>
    </p:spTree>
    <p:extLst>
      <p:ext uri="{BB962C8B-B14F-4D97-AF65-F5344CB8AC3E}">
        <p14:creationId xmlns:p14="http://schemas.microsoft.com/office/powerpoint/2010/main" val="147895745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Log Analytics </a:t>
            </a:r>
            <a:r>
              <a:rPr lang="en-US" dirty="0" err="1"/>
              <a:t>Vmware</a:t>
            </a:r>
            <a:r>
              <a:rPr lang="en-US" dirty="0"/>
              <a:t> Monitoring</a:t>
            </a:r>
          </a:p>
        </p:txBody>
      </p:sp>
      <p:pic>
        <p:nvPicPr>
          <p:cNvPr id="5" name="Picture 4"/>
          <p:cNvPicPr>
            <a:picLocks noChangeAspect="1"/>
          </p:cNvPicPr>
          <p:nvPr/>
        </p:nvPicPr>
        <p:blipFill>
          <a:blip r:embed="rId3"/>
          <a:stretch>
            <a:fillRect/>
          </a:stretch>
        </p:blipFill>
        <p:spPr>
          <a:xfrm>
            <a:off x="1618095" y="1801437"/>
            <a:ext cx="8623300" cy="4152900"/>
          </a:xfrm>
          <a:prstGeom prst="rect">
            <a:avLst/>
          </a:prstGeom>
        </p:spPr>
      </p:pic>
    </p:spTree>
    <p:extLst>
      <p:ext uri="{BB962C8B-B14F-4D97-AF65-F5344CB8AC3E}">
        <p14:creationId xmlns:p14="http://schemas.microsoft.com/office/powerpoint/2010/main" val="5082820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Log Analytics</a:t>
            </a:r>
          </a:p>
        </p:txBody>
      </p:sp>
      <p:sp>
        <p:nvSpPr>
          <p:cNvPr id="3" name="Content Placeholder 2"/>
          <p:cNvSpPr>
            <a:spLocks noGrp="1"/>
          </p:cNvSpPr>
          <p:nvPr>
            <p:ph idx="1"/>
          </p:nvPr>
        </p:nvSpPr>
        <p:spPr/>
        <p:txBody>
          <a:bodyPr/>
          <a:lstStyle/>
          <a:p>
            <a:r>
              <a:rPr lang="en-US" dirty="0"/>
              <a:t>SQL Analytics</a:t>
            </a:r>
          </a:p>
          <a:p>
            <a:r>
              <a:rPr lang="en-US" dirty="0"/>
              <a:t>DNS Analytics</a:t>
            </a:r>
          </a:p>
          <a:p>
            <a:r>
              <a:rPr lang="en-US" dirty="0" err="1"/>
              <a:t>WebApp</a:t>
            </a:r>
            <a:r>
              <a:rPr lang="en-US" dirty="0"/>
              <a:t> Analytics</a:t>
            </a:r>
          </a:p>
          <a:p>
            <a:r>
              <a:rPr lang="en-US" dirty="0"/>
              <a:t>Capacity and Performance </a:t>
            </a:r>
          </a:p>
        </p:txBody>
      </p:sp>
    </p:spTree>
    <p:extLst>
      <p:ext uri="{BB962C8B-B14F-4D97-AF65-F5344CB8AC3E}">
        <p14:creationId xmlns:p14="http://schemas.microsoft.com/office/powerpoint/2010/main" val="114495654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Log Analytics</a:t>
            </a:r>
          </a:p>
        </p:txBody>
      </p:sp>
      <p:sp>
        <p:nvSpPr>
          <p:cNvPr id="3" name="Content Placeholder 2"/>
          <p:cNvSpPr>
            <a:spLocks noGrp="1"/>
          </p:cNvSpPr>
          <p:nvPr>
            <p:ph idx="1"/>
          </p:nvPr>
        </p:nvSpPr>
        <p:spPr/>
        <p:txBody>
          <a:bodyPr/>
          <a:lstStyle/>
          <a:p>
            <a:r>
              <a:rPr lang="en-US" dirty="0"/>
              <a:t>SQL Analytics</a:t>
            </a:r>
          </a:p>
          <a:p>
            <a:r>
              <a:rPr lang="en-US" dirty="0"/>
              <a:t>DNS Analytics</a:t>
            </a:r>
          </a:p>
          <a:p>
            <a:r>
              <a:rPr lang="en-US" dirty="0" err="1"/>
              <a:t>WebApp</a:t>
            </a:r>
            <a:r>
              <a:rPr lang="en-US" dirty="0"/>
              <a:t> Analytics</a:t>
            </a:r>
          </a:p>
          <a:p>
            <a:r>
              <a:rPr lang="en-US" dirty="0"/>
              <a:t>AD  Assessment</a:t>
            </a:r>
          </a:p>
          <a:p>
            <a:r>
              <a:rPr lang="en-US" dirty="0"/>
              <a:t>AD Replication Status</a:t>
            </a:r>
          </a:p>
          <a:p>
            <a:r>
              <a:rPr lang="en-US" dirty="0"/>
              <a:t>Change Tracking</a:t>
            </a:r>
          </a:p>
          <a:p>
            <a:endParaRPr lang="en-US" dirty="0"/>
          </a:p>
        </p:txBody>
      </p:sp>
    </p:spTree>
    <p:extLst>
      <p:ext uri="{BB962C8B-B14F-4D97-AF65-F5344CB8AC3E}">
        <p14:creationId xmlns:p14="http://schemas.microsoft.com/office/powerpoint/2010/main" val="37723772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fontScale="90000"/>
          </a:bodyPr>
          <a:lstStyle/>
          <a:p>
            <a:r>
              <a:rPr lang="en-US" sz="4313" dirty="0"/>
              <a:t>Design a Management, Monitoring and Business Continuity Strategy 70-534 Architecting MS Azure</a:t>
            </a:r>
          </a:p>
        </p:txBody>
      </p:sp>
      <p:graphicFrame>
        <p:nvGraphicFramePr>
          <p:cNvPr id="32" name="Diagram 31"/>
          <p:cNvGraphicFramePr/>
          <p:nvPr>
            <p:extLst>
              <p:ext uri="{D42A27DB-BD31-4B8C-83A1-F6EECF244321}">
                <p14:modId xmlns:p14="http://schemas.microsoft.com/office/powerpoint/2010/main" val="3740592756"/>
              </p:ext>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54864" y="3404633"/>
            <a:ext cx="5210314" cy="3188088"/>
          </a:xfrm>
          <a:prstGeom prst="rect">
            <a:avLst/>
          </a:prstGeom>
        </p:spPr>
      </p:pic>
      <p:sp>
        <p:nvSpPr>
          <p:cNvPr id="2" name="TextBox 1">
            <a:extLst>
              <a:ext uri="{FF2B5EF4-FFF2-40B4-BE49-F238E27FC236}">
                <a16:creationId xmlns:a16="http://schemas.microsoft.com/office/drawing/2014/main" id="{D84B546D-E76B-4052-8698-C6E7BE2D8DA7}"/>
              </a:ext>
            </a:extLst>
          </p:cNvPr>
          <p:cNvSpPr txBox="1"/>
          <p:nvPr/>
        </p:nvSpPr>
        <p:spPr>
          <a:xfrm>
            <a:off x="2892829" y="1184870"/>
            <a:ext cx="8811491" cy="3908762"/>
          </a:xfrm>
          <a:prstGeom prst="rect">
            <a:avLst/>
          </a:prstGeom>
          <a:noFill/>
        </p:spPr>
        <p:txBody>
          <a:bodyPr wrap="square" rtlCol="0">
            <a:spAutoFit/>
          </a:bodyPr>
          <a:lstStyle/>
          <a:p>
            <a:endParaRPr lang="en-US" sz="2400" dirty="0"/>
          </a:p>
          <a:p>
            <a:r>
              <a:rPr lang="en-US" sz="2400" dirty="0"/>
              <a:t>Adnan Rafique  MVP | MCSE Productivity | MCSA | MCT | MCITP</a:t>
            </a:r>
          </a:p>
          <a:p>
            <a:r>
              <a:rPr lang="en-US" sz="2400" dirty="0"/>
              <a:t>Masters in Technology Management</a:t>
            </a:r>
            <a:br>
              <a:rPr lang="en-US" sz="2400" dirty="0"/>
            </a:br>
            <a:r>
              <a:rPr lang="en-US" sz="2400" dirty="0"/>
              <a:t>Georgetown University Student 2018 </a:t>
            </a:r>
          </a:p>
          <a:p>
            <a:endParaRPr lang="en-US" sz="2400" dirty="0"/>
          </a:p>
          <a:p>
            <a:endParaRPr lang="en-US" sz="3600" dirty="0"/>
          </a:p>
          <a:p>
            <a:r>
              <a:rPr lang="en-US" sz="2800" dirty="0"/>
              <a:t>@</a:t>
            </a:r>
            <a:r>
              <a:rPr lang="en-US" sz="2800" dirty="0" err="1"/>
              <a:t>ExchangeITPro</a:t>
            </a:r>
            <a:endParaRPr lang="en-US" sz="2800" dirty="0"/>
          </a:p>
          <a:p>
            <a:r>
              <a:rPr lang="en-US" sz="2800" dirty="0" err="1"/>
              <a:t>adnan@techiesonly.com</a:t>
            </a:r>
            <a:endParaRPr lang="en-US" sz="2800" dirty="0"/>
          </a:p>
          <a:p>
            <a:endParaRPr lang="en-US" sz="3600" dirty="0"/>
          </a:p>
        </p:txBody>
      </p:sp>
    </p:spTree>
    <p:extLst>
      <p:ext uri="{BB962C8B-B14F-4D97-AF65-F5344CB8AC3E}">
        <p14:creationId xmlns:p14="http://schemas.microsoft.com/office/powerpoint/2010/main" val="221311465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Process Automation</a:t>
            </a:r>
          </a:p>
        </p:txBody>
      </p:sp>
      <p:pic>
        <p:nvPicPr>
          <p:cNvPr id="4" name="Picture 3"/>
          <p:cNvPicPr>
            <a:picLocks noChangeAspect="1"/>
          </p:cNvPicPr>
          <p:nvPr/>
        </p:nvPicPr>
        <p:blipFill>
          <a:blip r:embed="rId3"/>
          <a:stretch>
            <a:fillRect/>
          </a:stretch>
        </p:blipFill>
        <p:spPr>
          <a:xfrm>
            <a:off x="1022350" y="1905000"/>
            <a:ext cx="10147300" cy="3048000"/>
          </a:xfrm>
          <a:prstGeom prst="rect">
            <a:avLst/>
          </a:prstGeom>
        </p:spPr>
      </p:pic>
      <p:pic>
        <p:nvPicPr>
          <p:cNvPr id="5" name="Picture 4"/>
          <p:cNvPicPr>
            <a:picLocks noChangeAspect="1"/>
          </p:cNvPicPr>
          <p:nvPr/>
        </p:nvPicPr>
        <p:blipFill>
          <a:blip r:embed="rId4"/>
          <a:stretch>
            <a:fillRect/>
          </a:stretch>
        </p:blipFill>
        <p:spPr>
          <a:xfrm>
            <a:off x="477293" y="2342688"/>
            <a:ext cx="11226800" cy="3822700"/>
          </a:xfrm>
          <a:prstGeom prst="rect">
            <a:avLst/>
          </a:prstGeom>
        </p:spPr>
      </p:pic>
    </p:spTree>
    <p:extLst>
      <p:ext uri="{BB962C8B-B14F-4D97-AF65-F5344CB8AC3E}">
        <p14:creationId xmlns:p14="http://schemas.microsoft.com/office/powerpoint/2010/main" val="181696930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Security And Compliance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7515" y="1231901"/>
            <a:ext cx="8946356" cy="5136000"/>
          </a:xfrm>
        </p:spPr>
      </p:pic>
    </p:spTree>
    <p:extLst>
      <p:ext uri="{BB962C8B-B14F-4D97-AF65-F5344CB8AC3E}">
        <p14:creationId xmlns:p14="http://schemas.microsoft.com/office/powerpoint/2010/main" val="142693772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Security And Compliance</a:t>
            </a:r>
          </a:p>
        </p:txBody>
      </p:sp>
      <p:sp>
        <p:nvSpPr>
          <p:cNvPr id="3" name="Content Placeholder 2"/>
          <p:cNvSpPr>
            <a:spLocks noGrp="1"/>
          </p:cNvSpPr>
          <p:nvPr>
            <p:ph idx="1"/>
          </p:nvPr>
        </p:nvSpPr>
        <p:spPr>
          <a:xfrm>
            <a:off x="201591" y="1231901"/>
            <a:ext cx="11552605" cy="4933487"/>
          </a:xfrm>
        </p:spPr>
        <p:txBody>
          <a:bodyPr/>
          <a:lstStyle/>
          <a:p>
            <a:r>
              <a:rPr lang="en-US" dirty="0"/>
              <a:t>The OMS Security and Audit dashboard is organized in four major categories:</a:t>
            </a:r>
          </a:p>
          <a:p>
            <a:r>
              <a:rPr lang="en-US" b="1" dirty="0"/>
              <a:t>Security Domains</a:t>
            </a:r>
          </a:p>
          <a:p>
            <a:r>
              <a:rPr lang="en-US" b="1" dirty="0"/>
              <a:t>Notable Issues</a:t>
            </a:r>
          </a:p>
          <a:p>
            <a:r>
              <a:rPr lang="en-US" b="1" dirty="0"/>
              <a:t>Detection (Preview)</a:t>
            </a:r>
          </a:p>
          <a:p>
            <a:r>
              <a:rPr lang="en-US" b="1" dirty="0"/>
              <a:t>Threat Intelligence</a:t>
            </a:r>
          </a:p>
          <a:p>
            <a:r>
              <a:rPr lang="en-US" b="1" dirty="0"/>
              <a:t>Common security queries </a:t>
            </a:r>
          </a:p>
        </p:txBody>
      </p:sp>
    </p:spTree>
    <p:extLst>
      <p:ext uri="{BB962C8B-B14F-4D97-AF65-F5344CB8AC3E}">
        <p14:creationId xmlns:p14="http://schemas.microsoft.com/office/powerpoint/2010/main" val="156480784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OMS Services </a:t>
            </a:r>
            <a:r>
              <a:rPr lang="mr-IN" dirty="0"/>
              <a:t>–</a:t>
            </a:r>
            <a:r>
              <a:rPr lang="en-US" dirty="0"/>
              <a:t> Security And Compliance</a:t>
            </a:r>
            <a:br>
              <a:rPr lang="en-US" dirty="0"/>
            </a:br>
            <a:r>
              <a:rPr lang="en-US" dirty="0"/>
              <a:t>Data Collection</a:t>
            </a:r>
          </a:p>
        </p:txBody>
      </p:sp>
      <p:sp>
        <p:nvSpPr>
          <p:cNvPr id="3" name="Content Placeholder 2"/>
          <p:cNvSpPr>
            <a:spLocks noGrp="1"/>
          </p:cNvSpPr>
          <p:nvPr>
            <p:ph idx="1"/>
          </p:nvPr>
        </p:nvSpPr>
        <p:spPr>
          <a:xfrm>
            <a:off x="201591" y="1579418"/>
            <a:ext cx="11552605" cy="4585970"/>
          </a:xfrm>
        </p:spPr>
        <p:txBody>
          <a:bodyPr>
            <a:normAutofit fontScale="85000" lnSpcReduction="20000"/>
          </a:bodyPr>
          <a:lstStyle/>
          <a:p>
            <a:r>
              <a:rPr lang="en-US" b="1" dirty="0"/>
              <a:t>collects and processes data </a:t>
            </a:r>
          </a:p>
          <a:p>
            <a:r>
              <a:rPr lang="en-US" dirty="0"/>
              <a:t>Security event log</a:t>
            </a:r>
          </a:p>
          <a:p>
            <a:r>
              <a:rPr lang="en-US" dirty="0"/>
              <a:t>Event Tracing for Windows (ETW) events</a:t>
            </a:r>
          </a:p>
          <a:p>
            <a:r>
              <a:rPr lang="en-US" dirty="0"/>
              <a:t>AppLocker auditing events</a:t>
            </a:r>
          </a:p>
          <a:p>
            <a:r>
              <a:rPr lang="en-US" dirty="0"/>
              <a:t>Windows Firewall log</a:t>
            </a:r>
          </a:p>
          <a:p>
            <a:r>
              <a:rPr lang="en-US" dirty="0"/>
              <a:t>Advanced Threat Analytics events</a:t>
            </a:r>
          </a:p>
          <a:p>
            <a:r>
              <a:rPr lang="en-US" dirty="0"/>
              <a:t>Results of baseline assessment</a:t>
            </a:r>
          </a:p>
          <a:p>
            <a:r>
              <a:rPr lang="en-US" dirty="0"/>
              <a:t>Results of antimalware assessment</a:t>
            </a:r>
          </a:p>
          <a:p>
            <a:r>
              <a:rPr lang="en-US" dirty="0"/>
              <a:t>Results of update/patch assessment</a:t>
            </a:r>
          </a:p>
          <a:p>
            <a:r>
              <a:rPr lang="en-US" dirty="0" err="1"/>
              <a:t>Syslogs</a:t>
            </a:r>
            <a:r>
              <a:rPr lang="en-US" dirty="0"/>
              <a:t> streams that are explicitly enabled on the agent</a:t>
            </a:r>
          </a:p>
        </p:txBody>
      </p:sp>
    </p:spTree>
    <p:extLst>
      <p:ext uri="{BB962C8B-B14F-4D97-AF65-F5344CB8AC3E}">
        <p14:creationId xmlns:p14="http://schemas.microsoft.com/office/powerpoint/2010/main" val="176884795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OMS Services </a:t>
            </a:r>
            <a:r>
              <a:rPr lang="mr-IN" dirty="0"/>
              <a:t>–</a:t>
            </a:r>
            <a:r>
              <a:rPr lang="en-US" dirty="0"/>
              <a:t> Security And Audit </a:t>
            </a:r>
            <a:br>
              <a:rPr lang="en-US" dirty="0"/>
            </a:br>
            <a:r>
              <a:rPr lang="en-US" dirty="0"/>
              <a:t>Threat Intelligence</a:t>
            </a:r>
          </a:p>
        </p:txBody>
      </p:sp>
      <p:pic>
        <p:nvPicPr>
          <p:cNvPr id="4" name="Picture 3"/>
          <p:cNvPicPr>
            <a:picLocks noChangeAspect="1"/>
          </p:cNvPicPr>
          <p:nvPr/>
        </p:nvPicPr>
        <p:blipFill>
          <a:blip r:embed="rId3"/>
          <a:stretch>
            <a:fillRect/>
          </a:stretch>
        </p:blipFill>
        <p:spPr>
          <a:xfrm>
            <a:off x="1480593" y="1620289"/>
            <a:ext cx="9220200" cy="4648200"/>
          </a:xfrm>
          <a:prstGeom prst="rect">
            <a:avLst/>
          </a:prstGeom>
        </p:spPr>
      </p:pic>
    </p:spTree>
    <p:extLst>
      <p:ext uri="{BB962C8B-B14F-4D97-AF65-F5344CB8AC3E}">
        <p14:creationId xmlns:p14="http://schemas.microsoft.com/office/powerpoint/2010/main" val="144115692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Center for Azure Overview</a:t>
            </a:r>
          </a:p>
        </p:txBody>
      </p:sp>
      <p:sp>
        <p:nvSpPr>
          <p:cNvPr id="3" name="Content Placeholder 2"/>
          <p:cNvSpPr>
            <a:spLocks noGrp="1"/>
          </p:cNvSpPr>
          <p:nvPr>
            <p:ph idx="1"/>
          </p:nvPr>
        </p:nvSpPr>
        <p:spPr/>
        <p:txBody>
          <a:bodyPr/>
          <a:lstStyle/>
          <a:p>
            <a:r>
              <a:rPr lang="en-US" dirty="0"/>
              <a:t>Deploy on-premises typically or Azure VMs</a:t>
            </a:r>
          </a:p>
          <a:p>
            <a:r>
              <a:rPr lang="en-US" dirty="0"/>
              <a:t> On-premises can monitor Azure VMs</a:t>
            </a:r>
          </a:p>
          <a:p>
            <a:pPr lvl="1"/>
            <a:r>
              <a:rPr lang="en-US" dirty="0"/>
              <a:t>Site-to-Site VPN/Express Route</a:t>
            </a:r>
          </a:p>
          <a:p>
            <a:pPr lvl="1"/>
            <a:r>
              <a:rPr lang="en-US" dirty="0"/>
              <a:t>Gateway Server</a:t>
            </a:r>
          </a:p>
          <a:p>
            <a:r>
              <a:rPr lang="en-US" dirty="0"/>
              <a:t>Domain Joined Machines or Certificate based </a:t>
            </a:r>
            <a:r>
              <a:rPr lang="en-US" dirty="0" err="1"/>
              <a:t>Auth</a:t>
            </a:r>
            <a:r>
              <a:rPr lang="en-US" dirty="0"/>
              <a:t> for non-domain</a:t>
            </a:r>
          </a:p>
          <a:p>
            <a:endParaRPr lang="en-US" dirty="0"/>
          </a:p>
        </p:txBody>
      </p:sp>
    </p:spTree>
    <p:extLst>
      <p:ext uri="{BB962C8B-B14F-4D97-AF65-F5344CB8AC3E}">
        <p14:creationId xmlns:p14="http://schemas.microsoft.com/office/powerpoint/2010/main" val="61976726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Manager for Azure</a:t>
            </a:r>
          </a:p>
        </p:txBody>
      </p:sp>
      <p:sp>
        <p:nvSpPr>
          <p:cNvPr id="3" name="Content Placeholder 2"/>
          <p:cNvSpPr>
            <a:spLocks noGrp="1"/>
          </p:cNvSpPr>
          <p:nvPr>
            <p:ph idx="1"/>
          </p:nvPr>
        </p:nvSpPr>
        <p:spPr/>
        <p:txBody>
          <a:bodyPr/>
          <a:lstStyle/>
          <a:p>
            <a:r>
              <a:rPr lang="en-US" dirty="0"/>
              <a:t>Use Azure Management Pack to monitor Azure Subscriptions</a:t>
            </a:r>
          </a:p>
          <a:p>
            <a:pPr lvl="1"/>
            <a:r>
              <a:rPr lang="en-US" dirty="0"/>
              <a:t>Availability and performance of resources in Azure</a:t>
            </a:r>
          </a:p>
          <a:p>
            <a:pPr lvl="1"/>
            <a:r>
              <a:rPr lang="en-US" dirty="0"/>
              <a:t>Automatically discovers and starts collection of performance/monitoring data in Azure for cloud services, storage, VMs, Azure SQL, and Web Apps</a:t>
            </a:r>
          </a:p>
          <a:p>
            <a:r>
              <a:rPr lang="en-US" dirty="0"/>
              <a:t>Hybrid allows for monitoring of both on-premises and Azure.</a:t>
            </a:r>
          </a:p>
          <a:p>
            <a:pPr lvl="1"/>
            <a:r>
              <a:rPr lang="en-US" dirty="0"/>
              <a:t>Pay for bandwidth out of Azure</a:t>
            </a:r>
          </a:p>
        </p:txBody>
      </p:sp>
    </p:spTree>
    <p:extLst>
      <p:ext uri="{BB962C8B-B14F-4D97-AF65-F5344CB8AC3E}">
        <p14:creationId xmlns:p14="http://schemas.microsoft.com/office/powerpoint/2010/main" val="128044342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Manager</a:t>
            </a:r>
          </a:p>
        </p:txBody>
      </p:sp>
      <p:sp>
        <p:nvSpPr>
          <p:cNvPr id="3" name="Content Placeholder 2"/>
          <p:cNvSpPr>
            <a:spLocks noGrp="1"/>
          </p:cNvSpPr>
          <p:nvPr>
            <p:ph idx="1"/>
          </p:nvPr>
        </p:nvSpPr>
        <p:spPr/>
        <p:txBody>
          <a:bodyPr/>
          <a:lstStyle/>
          <a:p>
            <a:r>
              <a:rPr lang="en-US" dirty="0"/>
              <a:t>Recommend on-premises deployment due to VM and system requirements in Azure.</a:t>
            </a:r>
          </a:p>
          <a:p>
            <a:r>
              <a:rPr lang="en-US" dirty="0"/>
              <a:t>Uses Azure Management Pack to manage subscription</a:t>
            </a:r>
          </a:p>
          <a:p>
            <a:r>
              <a:rPr lang="en-US" dirty="0"/>
              <a:t>Can use agent or agentless monitoring</a:t>
            </a:r>
          </a:p>
          <a:p>
            <a:pPr lvl="1"/>
            <a:r>
              <a:rPr lang="en-US" dirty="0"/>
              <a:t>Agentless monitoring provides less functionality</a:t>
            </a:r>
          </a:p>
          <a:p>
            <a:r>
              <a:rPr lang="en-US" dirty="0"/>
              <a:t>Use Site-to-Site VPN or express route</a:t>
            </a:r>
          </a:p>
        </p:txBody>
      </p:sp>
    </p:spTree>
    <p:extLst>
      <p:ext uri="{BB962C8B-B14F-4D97-AF65-F5344CB8AC3E}">
        <p14:creationId xmlns:p14="http://schemas.microsoft.com/office/powerpoint/2010/main" val="452791575"/>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 Strategies</a:t>
            </a:r>
          </a:p>
        </p:txBody>
      </p:sp>
      <p:sp>
        <p:nvSpPr>
          <p:cNvPr id="3" name="Content Placeholder 2"/>
          <p:cNvSpPr>
            <a:spLocks noGrp="1"/>
          </p:cNvSpPr>
          <p:nvPr>
            <p:ph idx="1"/>
          </p:nvPr>
        </p:nvSpPr>
        <p:spPr/>
        <p:txBody>
          <a:bodyPr/>
          <a:lstStyle/>
          <a:p>
            <a:r>
              <a:rPr lang="en-US" dirty="0"/>
              <a:t>Azure Monitor</a:t>
            </a:r>
          </a:p>
          <a:p>
            <a:r>
              <a:rPr lang="en-US" dirty="0"/>
              <a:t>Application Insights</a:t>
            </a:r>
          </a:p>
          <a:p>
            <a:r>
              <a:rPr lang="en-US" dirty="0"/>
              <a:t>Log Analytics</a:t>
            </a:r>
          </a:p>
          <a:p>
            <a:endParaRPr lang="en-US" dirty="0"/>
          </a:p>
        </p:txBody>
      </p:sp>
    </p:spTree>
    <p:extLst>
      <p:ext uri="{BB962C8B-B14F-4D97-AF65-F5344CB8AC3E}">
        <p14:creationId xmlns:p14="http://schemas.microsoft.com/office/powerpoint/2010/main" val="34317280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a:t>
            </a:r>
          </a:p>
        </p:txBody>
      </p:sp>
      <p:sp>
        <p:nvSpPr>
          <p:cNvPr id="3" name="Content Placeholder 2"/>
          <p:cNvSpPr>
            <a:spLocks noGrp="1"/>
          </p:cNvSpPr>
          <p:nvPr>
            <p:ph idx="1"/>
          </p:nvPr>
        </p:nvSpPr>
        <p:spPr/>
        <p:txBody>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a:p>
            <a:r>
              <a:rPr lang="en-US" dirty="0"/>
              <a:t>Know the SLAs</a:t>
            </a:r>
          </a:p>
        </p:txBody>
      </p:sp>
      <p:pic>
        <p:nvPicPr>
          <p:cNvPr id="4" name="Picture 3"/>
          <p:cNvPicPr>
            <a:picLocks noChangeAspect="1"/>
          </p:cNvPicPr>
          <p:nvPr/>
        </p:nvPicPr>
        <p:blipFill>
          <a:blip r:embed="rId3"/>
          <a:stretch>
            <a:fillRect/>
          </a:stretch>
        </p:blipFill>
        <p:spPr>
          <a:xfrm>
            <a:off x="7505700" y="4432300"/>
            <a:ext cx="3089580" cy="2139950"/>
          </a:xfrm>
          <a:prstGeom prst="rect">
            <a:avLst/>
          </a:prstGeom>
        </p:spPr>
      </p:pic>
    </p:spTree>
    <p:extLst>
      <p:ext uri="{BB962C8B-B14F-4D97-AF65-F5344CB8AC3E}">
        <p14:creationId xmlns:p14="http://schemas.microsoft.com/office/powerpoint/2010/main" val="41754587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3"/>
              </a:rPr>
              <a:t>Design a management, monitoring, and business continuity strategy (20–25%)</a:t>
            </a:r>
            <a:endParaRPr lang="en-US" dirty="0"/>
          </a:p>
        </p:txBody>
      </p:sp>
      <p:sp>
        <p:nvSpPr>
          <p:cNvPr id="5" name="Content Placeholder 4"/>
          <p:cNvSpPr>
            <a:spLocks noGrp="1"/>
          </p:cNvSpPr>
          <p:nvPr>
            <p:ph sz="half" idx="1"/>
          </p:nvPr>
        </p:nvSpPr>
        <p:spPr>
          <a:xfrm>
            <a:off x="277019" y="1516287"/>
            <a:ext cx="5699760" cy="4968875"/>
          </a:xfrm>
        </p:spPr>
        <p:txBody>
          <a:bodyPr>
            <a:normAutofit fontScale="85000" lnSpcReduction="10000"/>
          </a:bodyPr>
          <a:lstStyle/>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1. Design a monitoring strategy</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the Microsoft products and services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the capabilities of Azure Operations Management Suite and Azure Application Insights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built-in Azure capabilities </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third-party monitoring tools, including open source</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Azure architecture constructs, such as availability sets and update domains, and how they impact a patching strategy </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analyze logs by using the Azure Operations Management Suite </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4. Design Azure Automation and PowerShell workflows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Create a PowerShell script specific to Azure, automate tasks by using the Azure Operations Management Suite</a:t>
            </a:r>
          </a:p>
        </p:txBody>
      </p:sp>
      <p:sp>
        <p:nvSpPr>
          <p:cNvPr id="3" name="Content Placeholder 2"/>
          <p:cNvSpPr>
            <a:spLocks noGrp="1"/>
          </p:cNvSpPr>
          <p:nvPr>
            <p:ph sz="half" idx="2"/>
          </p:nvPr>
        </p:nvSpPr>
        <p:spPr>
          <a:xfrm>
            <a:off x="6369413" y="1516287"/>
            <a:ext cx="5699760" cy="4968875"/>
          </a:xfrm>
        </p:spPr>
        <p:txBody>
          <a:bodyPr>
            <a:normAutofit fontScale="85000" lnSpcReduction="20000"/>
          </a:bodyPr>
          <a:lstStyle/>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2. Describe Azure business continuity/disaster recovery (BC/DR) capabilities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the architectural capabilities of BC/DR</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Hyper-V Replica and Azure Site Recovery (ASR)</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use cases for Hyper-V Replica and ASR</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3. Design a disaster recovery strategy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and deploy Azure Backup and other Microsoft backup solutions for Azure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use cases when StorSimple and System Center Data Protection Manager would be appropriate</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and deploy Azure Site recovery</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5. Describe the use cases for Azure Automation configuration</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Evaluate when to use Azure Automation, Chef, Puppet, PowerShell, or Desired State Configuration (DSC)</a:t>
            </a:r>
          </a:p>
        </p:txBody>
      </p:sp>
    </p:spTree>
    <p:extLst>
      <p:ext uri="{BB962C8B-B14F-4D97-AF65-F5344CB8AC3E}">
        <p14:creationId xmlns:p14="http://schemas.microsoft.com/office/powerpoint/2010/main" val="392189846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Monitoring</a:t>
            </a:r>
          </a:p>
        </p:txBody>
      </p:sp>
      <p:sp>
        <p:nvSpPr>
          <p:cNvPr id="3" name="Content Placeholder 2"/>
          <p:cNvSpPr>
            <a:spLocks noGrp="1"/>
          </p:cNvSpPr>
          <p:nvPr>
            <p:ph sz="half" idx="1"/>
          </p:nvPr>
        </p:nvSpPr>
        <p:spPr/>
        <p:txBody>
          <a:bodyPr/>
          <a:lstStyle/>
          <a:p>
            <a:r>
              <a:rPr lang="en-US" dirty="0"/>
              <a:t>Must have the VM Agent installed</a:t>
            </a:r>
          </a:p>
          <a:p>
            <a:pPr lvl="1"/>
            <a:r>
              <a:rPr lang="en-US" dirty="0"/>
              <a:t>Basic, Network, .NET, Windows Event Logs, IIS Logs, Diagnostic Logs</a:t>
            </a:r>
          </a:p>
          <a:p>
            <a:endParaRPr lang="en-US" dirty="0"/>
          </a:p>
        </p:txBody>
      </p:sp>
      <p:pic>
        <p:nvPicPr>
          <p:cNvPr id="4" name="Picture 3"/>
          <p:cNvPicPr>
            <a:picLocks noChangeAspect="1"/>
          </p:cNvPicPr>
          <p:nvPr/>
        </p:nvPicPr>
        <p:blipFill>
          <a:blip r:embed="rId3"/>
          <a:stretch>
            <a:fillRect/>
          </a:stretch>
        </p:blipFill>
        <p:spPr>
          <a:xfrm>
            <a:off x="6145892" y="2197100"/>
            <a:ext cx="5347607" cy="3327400"/>
          </a:xfrm>
          <a:prstGeom prst="rect">
            <a:avLst/>
          </a:prstGeom>
        </p:spPr>
      </p:pic>
    </p:spTree>
    <p:extLst>
      <p:ext uri="{BB962C8B-B14F-4D97-AF65-F5344CB8AC3E}">
        <p14:creationId xmlns:p14="http://schemas.microsoft.com/office/powerpoint/2010/main" val="96892230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Cumulative Updates</a:t>
            </a:r>
          </a:p>
        </p:txBody>
      </p:sp>
      <p:sp>
        <p:nvSpPr>
          <p:cNvPr id="3" name="Content Placeholder 2"/>
          <p:cNvSpPr>
            <a:spLocks noGrp="1"/>
          </p:cNvSpPr>
          <p:nvPr>
            <p:ph idx="1"/>
          </p:nvPr>
        </p:nvSpPr>
        <p:spPr/>
        <p:txBody>
          <a:bodyPr/>
          <a:lstStyle/>
          <a:p>
            <a:r>
              <a:rPr lang="en-US" dirty="0"/>
              <a:t>VMs are up-to-date at time of deployment</a:t>
            </a:r>
          </a:p>
          <a:p>
            <a:r>
              <a:rPr lang="en-US" dirty="0"/>
              <a:t>Admins are responsible for IaaS VM updates</a:t>
            </a:r>
          </a:p>
          <a:p>
            <a:r>
              <a:rPr lang="en-US" dirty="0"/>
              <a:t>Using built in update service can lead to unexpected downtime</a:t>
            </a:r>
          </a:p>
          <a:p>
            <a:r>
              <a:rPr lang="en-US" dirty="0"/>
              <a:t>Cumulative Update Strategy</a:t>
            </a:r>
          </a:p>
          <a:p>
            <a:pPr lvl="1"/>
            <a:r>
              <a:rPr lang="en-US" dirty="0"/>
              <a:t>Monthly Roll-up </a:t>
            </a:r>
            <a:r>
              <a:rPr lang="mr-IN" dirty="0"/>
              <a:t>–</a:t>
            </a:r>
            <a:r>
              <a:rPr lang="en-US" dirty="0"/>
              <a:t> All previous combined</a:t>
            </a:r>
          </a:p>
          <a:p>
            <a:pPr lvl="1"/>
            <a:r>
              <a:rPr lang="en-US" dirty="0"/>
              <a:t>Security-only </a:t>
            </a:r>
            <a:r>
              <a:rPr lang="mr-IN" dirty="0"/>
              <a:t>–</a:t>
            </a:r>
            <a:r>
              <a:rPr lang="en-US" dirty="0"/>
              <a:t> pervious month only</a:t>
            </a:r>
          </a:p>
          <a:p>
            <a:pPr lvl="1"/>
            <a:r>
              <a:rPr lang="en-US" dirty="0" err="1"/>
              <a:t>.Net</a:t>
            </a:r>
            <a:r>
              <a:rPr lang="en-US" dirty="0"/>
              <a:t> Framework monthly roll-up </a:t>
            </a:r>
            <a:r>
              <a:rPr lang="mr-IN" dirty="0"/>
              <a:t>–</a:t>
            </a:r>
            <a:r>
              <a:rPr lang="en-US" dirty="0"/>
              <a:t> pervious month only</a:t>
            </a:r>
          </a:p>
        </p:txBody>
      </p:sp>
    </p:spTree>
    <p:extLst>
      <p:ext uri="{BB962C8B-B14F-4D97-AF65-F5344CB8AC3E}">
        <p14:creationId xmlns:p14="http://schemas.microsoft.com/office/powerpoint/2010/main" val="61808472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WSUS and IaaS</a:t>
            </a:r>
          </a:p>
        </p:txBody>
      </p:sp>
      <p:sp>
        <p:nvSpPr>
          <p:cNvPr id="3" name="Content Placeholder 2"/>
          <p:cNvSpPr>
            <a:spLocks noGrp="1"/>
          </p:cNvSpPr>
          <p:nvPr>
            <p:ph idx="1"/>
          </p:nvPr>
        </p:nvSpPr>
        <p:spPr/>
        <p:txBody>
          <a:bodyPr>
            <a:normAutofit lnSpcReduction="10000"/>
          </a:bodyPr>
          <a:lstStyle/>
          <a:p>
            <a:r>
              <a:rPr lang="en-US" dirty="0"/>
              <a:t>Supports updates for all Microsoft products</a:t>
            </a:r>
          </a:p>
          <a:p>
            <a:r>
              <a:rPr lang="en-US" dirty="0"/>
              <a:t>Allows you to approve updates</a:t>
            </a:r>
          </a:p>
          <a:p>
            <a:r>
              <a:rPr lang="en-US" dirty="0"/>
              <a:t>Separate IaaS VMs into different groups to manage different patch levels</a:t>
            </a:r>
          </a:p>
          <a:p>
            <a:r>
              <a:rPr lang="en-US" dirty="0"/>
              <a:t>Provides a basic level of reporting</a:t>
            </a:r>
          </a:p>
          <a:p>
            <a:pPr lvl="1"/>
            <a:r>
              <a:rPr lang="en-US" dirty="0"/>
              <a:t>Clients responsible for reporting back</a:t>
            </a:r>
          </a:p>
          <a:p>
            <a:r>
              <a:rPr lang="en-US" dirty="0"/>
              <a:t>WSUS deployed to azure can manage Azure VMs and on-premises clients</a:t>
            </a:r>
          </a:p>
          <a:p>
            <a:r>
              <a:rPr lang="en-US" dirty="0"/>
              <a:t>WSUS for approvals only </a:t>
            </a:r>
            <a:r>
              <a:rPr lang="mr-IN" dirty="0"/>
              <a:t>–</a:t>
            </a:r>
            <a:r>
              <a:rPr lang="en-US" dirty="0"/>
              <a:t> Data changes for egress</a:t>
            </a:r>
          </a:p>
        </p:txBody>
      </p:sp>
    </p:spTree>
    <p:extLst>
      <p:ext uri="{BB962C8B-B14F-4D97-AF65-F5344CB8AC3E}">
        <p14:creationId xmlns:p14="http://schemas.microsoft.com/office/powerpoint/2010/main" val="1329406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Manager and IaaS</a:t>
            </a:r>
          </a:p>
        </p:txBody>
      </p:sp>
      <p:sp>
        <p:nvSpPr>
          <p:cNvPr id="3" name="Content Placeholder 2"/>
          <p:cNvSpPr>
            <a:spLocks noGrp="1"/>
          </p:cNvSpPr>
          <p:nvPr>
            <p:ph idx="1"/>
          </p:nvPr>
        </p:nvSpPr>
        <p:spPr/>
        <p:txBody>
          <a:bodyPr/>
          <a:lstStyle/>
          <a:p>
            <a:r>
              <a:rPr lang="en-US" dirty="0"/>
              <a:t>Support for Microsoft and 3</a:t>
            </a:r>
            <a:r>
              <a:rPr lang="en-US" baseline="30000" dirty="0"/>
              <a:t>rd</a:t>
            </a:r>
            <a:r>
              <a:rPr lang="en-US" dirty="0"/>
              <a:t> party updates</a:t>
            </a:r>
          </a:p>
          <a:p>
            <a:r>
              <a:rPr lang="en-US" dirty="0"/>
              <a:t>Intended for client OS</a:t>
            </a:r>
          </a:p>
          <a:p>
            <a:r>
              <a:rPr lang="en-US" dirty="0"/>
              <a:t>Requires WSUS to be installed</a:t>
            </a:r>
          </a:p>
          <a:p>
            <a:r>
              <a:rPr lang="en-US" dirty="0"/>
              <a:t>Deploys as packages not updates</a:t>
            </a:r>
          </a:p>
          <a:p>
            <a:r>
              <a:rPr lang="en-US" dirty="0" err="1"/>
              <a:t>ConfigMan</a:t>
            </a:r>
            <a:r>
              <a:rPr lang="en-US" dirty="0"/>
              <a:t> client must be installed on VMs</a:t>
            </a:r>
          </a:p>
          <a:p>
            <a:r>
              <a:rPr lang="en-US" dirty="0"/>
              <a:t>Provides in-depth reporting/Compliance reporting</a:t>
            </a:r>
          </a:p>
          <a:p>
            <a:endParaRPr lang="en-US" dirty="0"/>
          </a:p>
        </p:txBody>
      </p:sp>
    </p:spTree>
    <p:extLst>
      <p:ext uri="{BB962C8B-B14F-4D97-AF65-F5344CB8AC3E}">
        <p14:creationId xmlns:p14="http://schemas.microsoft.com/office/powerpoint/2010/main" val="7960565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Linux</a:t>
            </a:r>
          </a:p>
        </p:txBody>
      </p:sp>
      <p:sp>
        <p:nvSpPr>
          <p:cNvPr id="3" name="Content Placeholder 2"/>
          <p:cNvSpPr>
            <a:spLocks noGrp="1"/>
          </p:cNvSpPr>
          <p:nvPr>
            <p:ph idx="1"/>
          </p:nvPr>
        </p:nvSpPr>
        <p:spPr/>
        <p:txBody>
          <a:bodyPr/>
          <a:lstStyle/>
          <a:p>
            <a:r>
              <a:rPr lang="en-US" dirty="0" err="1"/>
              <a:t>OSPatching</a:t>
            </a:r>
            <a:r>
              <a:rPr lang="en-US" dirty="0"/>
              <a:t> Extension for Linux</a:t>
            </a:r>
          </a:p>
          <a:p>
            <a:r>
              <a:rPr lang="en-US" dirty="0"/>
              <a:t>Allows for automated patching of Linux Operating systems</a:t>
            </a:r>
          </a:p>
          <a:p>
            <a:r>
              <a:rPr lang="en-US" dirty="0"/>
              <a:t>Requires Linux Agent</a:t>
            </a:r>
          </a:p>
          <a:p>
            <a:r>
              <a:rPr lang="en-US" dirty="0"/>
              <a:t>Configured using Azure-CLI or PowerShell module</a:t>
            </a:r>
          </a:p>
          <a:p>
            <a:r>
              <a:rPr lang="en-US" dirty="0">
                <a:hlinkClick r:id="rId3"/>
              </a:rPr>
              <a:t>https://github.com/Azure/azure-linux-extensions/tree/master/OSPatching</a:t>
            </a:r>
            <a:r>
              <a:rPr lang="en-US" dirty="0"/>
              <a:t> </a:t>
            </a:r>
          </a:p>
        </p:txBody>
      </p:sp>
    </p:spTree>
    <p:extLst>
      <p:ext uri="{BB962C8B-B14F-4D97-AF65-F5344CB8AC3E}">
        <p14:creationId xmlns:p14="http://schemas.microsoft.com/office/powerpoint/2010/main" val="267789153"/>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Sets</a:t>
            </a:r>
          </a:p>
        </p:txBody>
      </p:sp>
      <p:sp>
        <p:nvSpPr>
          <p:cNvPr id="3" name="Content Placeholder 2"/>
          <p:cNvSpPr>
            <a:spLocks noGrp="1"/>
          </p:cNvSpPr>
          <p:nvPr>
            <p:ph idx="1"/>
          </p:nvPr>
        </p:nvSpPr>
        <p:spPr/>
        <p:txBody>
          <a:bodyPr/>
          <a:lstStyle/>
          <a:p>
            <a:r>
              <a:rPr lang="en-US" dirty="0"/>
              <a:t>Availability sets provide redundancy to your application. </a:t>
            </a:r>
          </a:p>
          <a:p>
            <a:r>
              <a:rPr lang="en-US" dirty="0"/>
              <a:t>Must contain the same OS and VM size</a:t>
            </a:r>
          </a:p>
          <a:p>
            <a:r>
              <a:rPr lang="en-US" dirty="0"/>
              <a:t>Used to configure Fault/Update domains</a:t>
            </a:r>
          </a:p>
          <a:p>
            <a:r>
              <a:rPr lang="en-US" dirty="0"/>
              <a:t>If using managed disks, must use a managed availability set</a:t>
            </a:r>
          </a:p>
        </p:txBody>
      </p:sp>
    </p:spTree>
    <p:extLst>
      <p:ext uri="{BB962C8B-B14F-4D97-AF65-F5344CB8AC3E}">
        <p14:creationId xmlns:p14="http://schemas.microsoft.com/office/powerpoint/2010/main" val="1877656473"/>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Domains &amp; Update Domains</a:t>
            </a:r>
          </a:p>
        </p:txBody>
      </p:sp>
      <p:sp>
        <p:nvSpPr>
          <p:cNvPr id="3" name="Content Placeholder 2"/>
          <p:cNvSpPr>
            <a:spLocks noGrp="1"/>
          </p:cNvSpPr>
          <p:nvPr>
            <p:ph idx="1"/>
          </p:nvPr>
        </p:nvSpPr>
        <p:spPr/>
        <p:txBody>
          <a:bodyPr/>
          <a:lstStyle/>
          <a:p>
            <a:r>
              <a:rPr lang="en-US" dirty="0"/>
              <a:t>Fault domains define the group of virtual machines that share a common power source and network switch.</a:t>
            </a:r>
          </a:p>
          <a:p>
            <a:r>
              <a:rPr lang="en-US" dirty="0"/>
              <a:t>Update domains indicate groups of virtual machines and underlying physical hardware that can be rebooted at the same time.</a:t>
            </a:r>
          </a:p>
        </p:txBody>
      </p:sp>
      <p:pic>
        <p:nvPicPr>
          <p:cNvPr id="4" name="Picture 3"/>
          <p:cNvPicPr>
            <a:picLocks noChangeAspect="1"/>
          </p:cNvPicPr>
          <p:nvPr/>
        </p:nvPicPr>
        <p:blipFill>
          <a:blip r:embed="rId3"/>
          <a:stretch>
            <a:fillRect/>
          </a:stretch>
        </p:blipFill>
        <p:spPr>
          <a:xfrm>
            <a:off x="3511550" y="3722472"/>
            <a:ext cx="4464050" cy="2932327"/>
          </a:xfrm>
          <a:prstGeom prst="rect">
            <a:avLst/>
          </a:prstGeom>
        </p:spPr>
      </p:pic>
    </p:spTree>
    <p:extLst>
      <p:ext uri="{BB962C8B-B14F-4D97-AF65-F5344CB8AC3E}">
        <p14:creationId xmlns:p14="http://schemas.microsoft.com/office/powerpoint/2010/main" val="754021764"/>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02" y="402263"/>
            <a:ext cx="10515600" cy="2275854"/>
          </a:xfrm>
        </p:spPr>
        <p:txBody>
          <a:bodyPr>
            <a:normAutofit fontScale="90000"/>
          </a:bodyPr>
          <a:lstStyle/>
          <a:p>
            <a:pPr>
              <a:lnSpc>
                <a:spcPct val="120000"/>
              </a:lnSpc>
              <a:buSzPts val="1000"/>
              <a:tabLst>
                <a:tab pos="228600" algn="l"/>
              </a:tabLst>
            </a:pPr>
            <a:br>
              <a:rPr lang="en-US" b="1" dirty="0">
                <a:latin typeface="Calibri" panose="020F0502020204030204" pitchFamily="34" charset="0"/>
                <a:ea typeface="Calibri" panose="020F0502020204030204" pitchFamily="34" charset="0"/>
                <a:cs typeface="Times New Roman" panose="02020603050405020304" pitchFamily="18" charset="0"/>
              </a:rPr>
            </a:b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6.2 Azure (BC/DR) capabilities </a:t>
            </a:r>
          </a:p>
        </p:txBody>
      </p:sp>
      <p:sp>
        <p:nvSpPr>
          <p:cNvPr id="3" name="Subtitle 2"/>
          <p:cNvSpPr>
            <a:spLocks noGrp="1"/>
          </p:cNvSpPr>
          <p:nvPr>
            <p:ph type="body" idx="1"/>
          </p:nvPr>
        </p:nvSpPr>
        <p:spPr/>
        <p:txBody>
          <a:bodyPr/>
          <a:lstStyle/>
          <a:p>
            <a:r>
              <a:rPr lang="en-US" dirty="0"/>
              <a:t>What Architects Need to Know</a:t>
            </a:r>
          </a:p>
        </p:txBody>
      </p:sp>
    </p:spTree>
    <p:extLst>
      <p:ext uri="{BB962C8B-B14F-4D97-AF65-F5344CB8AC3E}">
        <p14:creationId xmlns:p14="http://schemas.microsoft.com/office/powerpoint/2010/main" val="121272237"/>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9">
            <a:extLst>
              <a:ext uri="{FF2B5EF4-FFF2-40B4-BE49-F238E27FC236}">
                <a16:creationId xmlns:a16="http://schemas.microsoft.com/office/drawing/2014/main" id="{6E43D349-A4C3-4128-9B22-4B74DBDE1C2B}"/>
              </a:ext>
            </a:extLst>
          </p:cNvPr>
          <p:cNvPicPr>
            <a:picLocks noGrp="1" noChangeAspect="1"/>
          </p:cNvPicPr>
          <p:nvPr>
            <p:ph idx="1"/>
          </p:nvPr>
        </p:nvPicPr>
        <p:blipFill>
          <a:blip r:embed="rId3"/>
          <a:stretch>
            <a:fillRect/>
          </a:stretch>
        </p:blipFill>
        <p:spPr>
          <a:xfrm>
            <a:off x="643467" y="2236567"/>
            <a:ext cx="10905066" cy="3271519"/>
          </a:xfrm>
          <a:prstGeom prst="rect">
            <a:avLst/>
          </a:prstGeom>
          <a:solidFill>
            <a:schemeClr val="accent2"/>
          </a:solidFill>
        </p:spPr>
      </p:pic>
      <p:sp>
        <p:nvSpPr>
          <p:cNvPr id="7" name="Title 6">
            <a:extLst>
              <a:ext uri="{FF2B5EF4-FFF2-40B4-BE49-F238E27FC236}">
                <a16:creationId xmlns:a16="http://schemas.microsoft.com/office/drawing/2014/main" id="{C64D5DC0-8A5B-4D52-B6A6-0998765270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6 Manage, Monitory, Business Continuity</a:t>
            </a:r>
          </a:p>
        </p:txBody>
      </p:sp>
    </p:spTree>
    <p:extLst>
      <p:ext uri="{BB962C8B-B14F-4D97-AF65-F5344CB8AC3E}">
        <p14:creationId xmlns:p14="http://schemas.microsoft.com/office/powerpoint/2010/main" val="218409566"/>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PowerShell Module</a:t>
            </a:r>
          </a:p>
        </p:txBody>
      </p:sp>
      <p:sp>
        <p:nvSpPr>
          <p:cNvPr id="4" name="Content Placeholder 3"/>
          <p:cNvSpPr>
            <a:spLocks noGrp="1"/>
          </p:cNvSpPr>
          <p:nvPr>
            <p:ph idx="1"/>
          </p:nvPr>
        </p:nvSpPr>
        <p:spPr/>
        <p:txBody>
          <a:bodyPr/>
          <a:lstStyle/>
          <a:p>
            <a:r>
              <a:rPr lang="en-US" dirty="0"/>
              <a:t>Azure ARM vs Azure Classic</a:t>
            </a:r>
          </a:p>
          <a:p>
            <a:r>
              <a:rPr lang="en-US" dirty="0"/>
              <a:t>Install</a:t>
            </a:r>
          </a:p>
          <a:p>
            <a:pPr lvl="1"/>
            <a:r>
              <a:rPr lang="en-US" dirty="0"/>
              <a:t>Web Platform Installer</a:t>
            </a:r>
          </a:p>
          <a:p>
            <a:pPr lvl="1"/>
            <a:r>
              <a:rPr lang="en-US" dirty="0"/>
              <a:t>Azure Gallery (install-module)</a:t>
            </a:r>
          </a:p>
        </p:txBody>
      </p:sp>
    </p:spTree>
    <p:extLst>
      <p:ext uri="{BB962C8B-B14F-4D97-AF65-F5344CB8AC3E}">
        <p14:creationId xmlns:p14="http://schemas.microsoft.com/office/powerpoint/2010/main" val="24543994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6.1 Monitoring Strategy</a:t>
            </a:r>
          </a:p>
        </p:txBody>
      </p:sp>
      <p:sp>
        <p:nvSpPr>
          <p:cNvPr id="3" name="Subtitle 2"/>
          <p:cNvSpPr>
            <a:spLocks noGrp="1"/>
          </p:cNvSpPr>
          <p:nvPr>
            <p:ph type="body" idx="1"/>
          </p:nvPr>
        </p:nvSpPr>
        <p:spPr/>
        <p:txBody>
          <a:bodyPr/>
          <a:lstStyle/>
          <a:p>
            <a:r>
              <a:rPr lang="en-US" dirty="0"/>
              <a:t>What Architects Need to Know</a:t>
            </a:r>
          </a:p>
        </p:txBody>
      </p:sp>
    </p:spTree>
    <p:extLst>
      <p:ext uri="{BB962C8B-B14F-4D97-AF65-F5344CB8AC3E}">
        <p14:creationId xmlns:p14="http://schemas.microsoft.com/office/powerpoint/2010/main" val="1430876415"/>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 Workflows for Azure</a:t>
            </a:r>
          </a:p>
        </p:txBody>
      </p:sp>
      <p:sp>
        <p:nvSpPr>
          <p:cNvPr id="3" name="Content Placeholder 2"/>
          <p:cNvSpPr>
            <a:spLocks noGrp="1"/>
          </p:cNvSpPr>
          <p:nvPr>
            <p:ph idx="1"/>
          </p:nvPr>
        </p:nvSpPr>
        <p:spPr/>
        <p:txBody>
          <a:bodyPr/>
          <a:lstStyle/>
          <a:p>
            <a:r>
              <a:rPr lang="en-US" dirty="0"/>
              <a:t>Workflows are used for long running tasks</a:t>
            </a:r>
          </a:p>
          <a:p>
            <a:r>
              <a:rPr lang="en-US" dirty="0"/>
              <a:t>Support for checkpoints</a:t>
            </a:r>
          </a:p>
          <a:p>
            <a:pPr lvl="1"/>
            <a:r>
              <a:rPr lang="en-US" dirty="0"/>
              <a:t>Can suspend and resume</a:t>
            </a:r>
          </a:p>
          <a:p>
            <a:pPr lvl="1"/>
            <a:r>
              <a:rPr lang="en-US" dirty="0"/>
              <a:t>Can retry on failure</a:t>
            </a:r>
          </a:p>
          <a:p>
            <a:r>
              <a:rPr lang="en-US" dirty="0"/>
              <a:t>Tasks can be performed in a specific sequence</a:t>
            </a:r>
          </a:p>
          <a:p>
            <a:pPr lvl="1"/>
            <a:r>
              <a:rPr lang="en-US" dirty="0"/>
              <a:t>This helps insure correct order of tasks</a:t>
            </a:r>
          </a:p>
          <a:p>
            <a:pPr lvl="1"/>
            <a:r>
              <a:rPr lang="en-US" dirty="0"/>
              <a:t>Next task cannot start until pervious is completed </a:t>
            </a:r>
          </a:p>
        </p:txBody>
      </p:sp>
    </p:spTree>
    <p:extLst>
      <p:ext uri="{BB962C8B-B14F-4D97-AF65-F5344CB8AC3E}">
        <p14:creationId xmlns:p14="http://schemas.microsoft.com/office/powerpoint/2010/main" val="330180862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Automation</a:t>
            </a:r>
          </a:p>
        </p:txBody>
      </p:sp>
      <p:sp>
        <p:nvSpPr>
          <p:cNvPr id="3" name="Content Placeholder 2"/>
          <p:cNvSpPr>
            <a:spLocks noGrp="1"/>
          </p:cNvSpPr>
          <p:nvPr>
            <p:ph idx="1"/>
          </p:nvPr>
        </p:nvSpPr>
        <p:spPr/>
        <p:txBody>
          <a:bodyPr/>
          <a:lstStyle/>
          <a:p>
            <a:r>
              <a:rPr lang="en-US" dirty="0"/>
              <a:t>Custom Script extensions</a:t>
            </a:r>
          </a:p>
          <a:p>
            <a:pPr lvl="1"/>
            <a:r>
              <a:rPr lang="en-US" dirty="0"/>
              <a:t>Allows to run a script after VM deployment</a:t>
            </a:r>
          </a:p>
          <a:p>
            <a:r>
              <a:rPr lang="en-US" dirty="0"/>
              <a:t>Make deployments of configuration reliable and repeatable</a:t>
            </a:r>
          </a:p>
          <a:p>
            <a:r>
              <a:rPr lang="en-US" dirty="0"/>
              <a:t>Perform tasks across a large number of machines</a:t>
            </a:r>
          </a:p>
          <a:p>
            <a:r>
              <a:rPr lang="en-US" dirty="0"/>
              <a:t>Infrastructure through code</a:t>
            </a:r>
          </a:p>
        </p:txBody>
      </p:sp>
    </p:spTree>
    <p:extLst>
      <p:ext uri="{BB962C8B-B14F-4D97-AF65-F5344CB8AC3E}">
        <p14:creationId xmlns:p14="http://schemas.microsoft.com/office/powerpoint/2010/main" val="10208751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a:t>
            </a:r>
          </a:p>
        </p:txBody>
      </p:sp>
      <p:sp>
        <p:nvSpPr>
          <p:cNvPr id="3" name="Content Placeholder 2"/>
          <p:cNvSpPr>
            <a:spLocks noGrp="1"/>
          </p:cNvSpPr>
          <p:nvPr>
            <p:ph idx="1"/>
          </p:nvPr>
        </p:nvSpPr>
        <p:spPr/>
        <p:txBody>
          <a:bodyPr/>
          <a:lstStyle/>
          <a:p>
            <a:r>
              <a:rPr lang="en-US" dirty="0"/>
              <a:t>Visual and Text based Runbooks</a:t>
            </a:r>
          </a:p>
          <a:p>
            <a:r>
              <a:rPr lang="en-US" dirty="0"/>
              <a:t>Contains code and assets like connections strings and </a:t>
            </a:r>
            <a:r>
              <a:rPr lang="en-US" dirty="0" err="1"/>
              <a:t>auth</a:t>
            </a:r>
            <a:r>
              <a:rPr lang="en-US" dirty="0"/>
              <a:t> tokens</a:t>
            </a:r>
          </a:p>
          <a:p>
            <a:r>
              <a:rPr lang="en-US" dirty="0"/>
              <a:t>Automate configuration and deployment of all azure resources</a:t>
            </a:r>
          </a:p>
          <a:p>
            <a:r>
              <a:rPr lang="en-US" dirty="0"/>
              <a:t>Runbooks are based on PowerShell or PowerShell workflows</a:t>
            </a:r>
          </a:p>
          <a:p>
            <a:r>
              <a:rPr lang="en-US" dirty="0"/>
              <a:t>Runbooks can call other runbooks</a:t>
            </a:r>
          </a:p>
          <a:p>
            <a:r>
              <a:rPr lang="en-US"/>
              <a:t>Runbook Gallery </a:t>
            </a:r>
            <a:endParaRPr lang="en-US" dirty="0"/>
          </a:p>
        </p:txBody>
      </p:sp>
    </p:spTree>
    <p:extLst>
      <p:ext uri="{BB962C8B-B14F-4D97-AF65-F5344CB8AC3E}">
        <p14:creationId xmlns:p14="http://schemas.microsoft.com/office/powerpoint/2010/main" val="3263531322"/>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8545738" y="2140367"/>
            <a:ext cx="827743" cy="995481"/>
            <a:chOff x="9379076" y="807788"/>
            <a:chExt cx="888919" cy="1178761"/>
          </a:xfrm>
        </p:grpSpPr>
        <p:grpSp>
          <p:nvGrpSpPr>
            <p:cNvPr id="4" name="Group 4"/>
            <p:cNvGrpSpPr>
              <a:grpSpLocks noChangeAspect="1"/>
            </p:cNvGrpSpPr>
            <p:nvPr/>
          </p:nvGrpSpPr>
          <p:grpSpPr bwMode="auto">
            <a:xfrm>
              <a:off x="9379076" y="807788"/>
              <a:ext cx="888919" cy="1178761"/>
              <a:chOff x="5451" y="337"/>
              <a:chExt cx="825" cy="1094"/>
            </a:xfrm>
            <a:solidFill>
              <a:srgbClr val="9FCCF0"/>
            </a:solidFill>
          </p:grpSpPr>
          <p:sp>
            <p:nvSpPr>
              <p:cNvPr id="7" name="Freeform 5"/>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8" name="Oval 6"/>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9" name="Freeform 7"/>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1" name="Freeform 8"/>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 name="Freeform 9"/>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 name="Freeform 10"/>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4" name="Oval 11"/>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5" name="Freeform 12"/>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43" name="TextBox 142"/>
            <p:cNvSpPr txBox="1"/>
            <p:nvPr/>
          </p:nvSpPr>
          <p:spPr>
            <a:xfrm>
              <a:off x="9477057" y="1447863"/>
              <a:ext cx="702993" cy="257160"/>
            </a:xfrm>
            <a:prstGeom prst="rect">
              <a:avLst/>
            </a:prstGeom>
            <a:noFill/>
          </p:spPr>
          <p:txBody>
            <a:bodyPr wrap="square" lIns="0" tIns="0" rIns="0" bIns="0" rtlCol="0">
              <a:spAutoFit/>
            </a:bodyPr>
            <a:lstStyle/>
            <a:p>
              <a:pPr algn="ctr" defTabSz="914367">
                <a:lnSpc>
                  <a:spcPct val="90000"/>
                </a:lnSpc>
                <a:spcAft>
                  <a:spcPts val="588"/>
                </a:spcAft>
              </a:pPr>
              <a:r>
                <a:rPr lang="en-US" sz="1568" dirty="0">
                  <a:gradFill>
                    <a:gsLst>
                      <a:gs pos="2917">
                        <a:srgbClr val="969696"/>
                      </a:gs>
                      <a:gs pos="30000">
                        <a:srgbClr val="969696"/>
                      </a:gs>
                    </a:gsLst>
                    <a:lin ang="5400000" scaled="0"/>
                  </a:gradFill>
                  <a:latin typeface="Calibri" panose="020F0502020204030204" pitchFamily="34" charset="0"/>
                  <a:cs typeface="Calibri" panose="020F0502020204030204" pitchFamily="34" charset="0"/>
                </a:rPr>
                <a:t>DATA</a:t>
              </a:r>
            </a:p>
          </p:txBody>
        </p:sp>
      </p:grpSp>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Architectural capabilities of BC/DR</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31" name="Straight Connector 130"/>
          <p:cNvCxnSpPr/>
          <p:nvPr/>
        </p:nvCxnSpPr>
        <p:spPr>
          <a:xfrm>
            <a:off x="4085956"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2" name="Straight Connector 131"/>
          <p:cNvCxnSpPr/>
          <p:nvPr/>
        </p:nvCxnSpPr>
        <p:spPr>
          <a:xfrm>
            <a:off x="8119867"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30" name="Group 229"/>
          <p:cNvGrpSpPr/>
          <p:nvPr/>
        </p:nvGrpSpPr>
        <p:grpSpPr>
          <a:xfrm>
            <a:off x="6215612" y="1896158"/>
            <a:ext cx="1253621" cy="1746055"/>
            <a:chOff x="7267137" y="656433"/>
            <a:chExt cx="3219498" cy="1681254"/>
          </a:xfrm>
        </p:grpSpPr>
        <p:sp>
          <p:nvSpPr>
            <p:cNvPr id="232" name="Rectangle: Rounded Corners 231"/>
            <p:cNvSpPr/>
            <p:nvPr/>
          </p:nvSpPr>
          <p:spPr bwMode="auto">
            <a:xfrm>
              <a:off x="7267137" y="713579"/>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233" name="Rectangle 232"/>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Secondary site</a:t>
              </a:r>
            </a:p>
          </p:txBody>
        </p:sp>
      </p:grpSp>
      <p:sp>
        <p:nvSpPr>
          <p:cNvPr id="235" name="Title 3"/>
          <p:cNvSpPr txBox="1">
            <a:spLocks/>
          </p:cNvSpPr>
          <p:nvPr/>
        </p:nvSpPr>
        <p:spPr>
          <a:xfrm>
            <a:off x="416597" y="1113236"/>
            <a:ext cx="11657888" cy="52602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1961" spc="0" dirty="0">
                <a:solidFill>
                  <a:srgbClr val="0078D7"/>
                </a:solidFill>
                <a:latin typeface="Calibri" panose="020F0502020204030204" pitchFamily="34" charset="0"/>
                <a:cs typeface="Calibri" panose="020F0502020204030204" pitchFamily="34" charset="0"/>
              </a:rPr>
              <a:t>You need all three</a:t>
            </a:r>
          </a:p>
        </p:txBody>
      </p:sp>
      <p:grpSp>
        <p:nvGrpSpPr>
          <p:cNvPr id="236" name="Group 235"/>
          <p:cNvGrpSpPr/>
          <p:nvPr/>
        </p:nvGrpSpPr>
        <p:grpSpPr>
          <a:xfrm>
            <a:off x="1346274" y="3234002"/>
            <a:ext cx="306246" cy="294588"/>
            <a:chOff x="8329583" y="1657289"/>
            <a:chExt cx="312387" cy="300495"/>
          </a:xfrm>
        </p:grpSpPr>
        <p:cxnSp>
          <p:nvCxnSpPr>
            <p:cNvPr id="237" name="Straight Connector 236"/>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p:nvGrpSpPr>
        <p:grpSpPr>
          <a:xfrm>
            <a:off x="578421" y="1818047"/>
            <a:ext cx="3145622" cy="1824167"/>
            <a:chOff x="4420900" y="581220"/>
            <a:chExt cx="6065735" cy="1756465"/>
          </a:xfrm>
        </p:grpSpPr>
        <p:sp>
          <p:nvSpPr>
            <p:cNvPr id="268" name="Rectangle: Rounded Corners 267"/>
            <p:cNvSpPr/>
            <p:nvPr/>
          </p:nvSpPr>
          <p:spPr bwMode="auto">
            <a:xfrm>
              <a:off x="4420900" y="713579"/>
              <a:ext cx="6065735" cy="1624106"/>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269" name="Rectangle 268"/>
            <p:cNvSpPr/>
            <p:nvPr/>
          </p:nvSpPr>
          <p:spPr bwMode="auto">
            <a:xfrm>
              <a:off x="6352526" y="581220"/>
              <a:ext cx="2115990" cy="2280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Primary site</a:t>
              </a:r>
            </a:p>
          </p:txBody>
        </p:sp>
      </p:grpSp>
      <p:grpSp>
        <p:nvGrpSpPr>
          <p:cNvPr id="270" name="Group 15"/>
          <p:cNvGrpSpPr>
            <a:grpSpLocks noChangeAspect="1"/>
          </p:cNvGrpSpPr>
          <p:nvPr/>
        </p:nvGrpSpPr>
        <p:grpSpPr bwMode="auto">
          <a:xfrm>
            <a:off x="6535055" y="2182208"/>
            <a:ext cx="614806" cy="976782"/>
            <a:chOff x="3695" y="1849"/>
            <a:chExt cx="445" cy="707"/>
          </a:xfrm>
          <a:solidFill>
            <a:schemeClr val="accent4"/>
          </a:solidFill>
        </p:grpSpPr>
        <p:sp>
          <p:nvSpPr>
            <p:cNvPr id="271"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2"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3"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4"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5"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6"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7"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8"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9"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0"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92" name="Group 15"/>
          <p:cNvGrpSpPr>
            <a:grpSpLocks noChangeAspect="1"/>
          </p:cNvGrpSpPr>
          <p:nvPr/>
        </p:nvGrpSpPr>
        <p:grpSpPr bwMode="auto">
          <a:xfrm>
            <a:off x="2557196" y="2172967"/>
            <a:ext cx="614806" cy="976782"/>
            <a:chOff x="3695" y="1849"/>
            <a:chExt cx="445" cy="707"/>
          </a:xfrm>
          <a:solidFill>
            <a:schemeClr val="accent4"/>
          </a:solidFill>
        </p:grpSpPr>
        <p:sp>
          <p:nvSpPr>
            <p:cNvPr id="293"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4"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5"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6"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7"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8"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9"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0"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1"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2"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303" name="Group 15"/>
          <p:cNvGrpSpPr>
            <a:grpSpLocks noChangeAspect="1"/>
          </p:cNvGrpSpPr>
          <p:nvPr/>
        </p:nvGrpSpPr>
        <p:grpSpPr bwMode="auto">
          <a:xfrm>
            <a:off x="1201663" y="2172967"/>
            <a:ext cx="614806" cy="976782"/>
            <a:chOff x="3695" y="1849"/>
            <a:chExt cx="445" cy="707"/>
          </a:xfrm>
          <a:solidFill>
            <a:schemeClr val="accent4"/>
          </a:solidFill>
        </p:grpSpPr>
        <p:sp>
          <p:nvSpPr>
            <p:cNvPr id="304"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5"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6"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7"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9"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0"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1"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2"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3"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58" name="Group 4"/>
          <p:cNvGrpSpPr>
            <a:grpSpLocks noChangeAspect="1"/>
          </p:cNvGrpSpPr>
          <p:nvPr/>
        </p:nvGrpSpPr>
        <p:grpSpPr bwMode="auto">
          <a:xfrm>
            <a:off x="978512" y="2787114"/>
            <a:ext cx="443815" cy="441837"/>
            <a:chOff x="3693" y="1979"/>
            <a:chExt cx="449" cy="447"/>
          </a:xfrm>
        </p:grpSpPr>
        <p:sp>
          <p:nvSpPr>
            <p:cNvPr id="25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26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07" name="Rectangle 106"/>
          <p:cNvSpPr/>
          <p:nvPr/>
        </p:nvSpPr>
        <p:spPr bwMode="auto">
          <a:xfrm>
            <a:off x="488617"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kern="0" spc="49" dirty="0">
                <a:solidFill>
                  <a:srgbClr val="0078D7"/>
                </a:solidFill>
                <a:latin typeface="Calibri" panose="020F0502020204030204" pitchFamily="34" charset="0"/>
                <a:cs typeface="Calibri" panose="020F0502020204030204" pitchFamily="34" charset="0"/>
              </a:rPr>
              <a:t>High availability</a:t>
            </a:r>
          </a:p>
        </p:txBody>
      </p:sp>
      <p:sp>
        <p:nvSpPr>
          <p:cNvPr id="108" name="Text Placeholder 22"/>
          <p:cNvSpPr txBox="1">
            <a:spLocks/>
          </p:cNvSpPr>
          <p:nvPr/>
        </p:nvSpPr>
        <p:spPr>
          <a:xfrm>
            <a:off x="571672" y="4532385"/>
            <a:ext cx="2354407"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13330"/>
            <a:r>
              <a:rPr lang="en-US" sz="1372" dirty="0">
                <a:solidFill>
                  <a:srgbClr val="969696"/>
                </a:solidFill>
                <a:latin typeface="Calibri" panose="020F0502020204030204" pitchFamily="34" charset="0"/>
                <a:cs typeface="Calibri" panose="020F0502020204030204" pitchFamily="34" charset="0"/>
              </a:rPr>
              <a:t>When your applications have a catastrophic failure, run a second instance</a:t>
            </a:r>
          </a:p>
        </p:txBody>
      </p:sp>
      <p:cxnSp>
        <p:nvCxnSpPr>
          <p:cNvPr id="109" name="Straight Connector 108"/>
          <p:cNvCxnSpPr/>
          <p:nvPr/>
        </p:nvCxnSpPr>
        <p:spPr>
          <a:xfrm>
            <a:off x="682426"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4599744" y="1878043"/>
            <a:ext cx="1253621" cy="1746056"/>
            <a:chOff x="7267137" y="656433"/>
            <a:chExt cx="3219498" cy="1486888"/>
          </a:xfrm>
        </p:grpSpPr>
        <p:sp>
          <p:nvSpPr>
            <p:cNvPr id="111" name="Rectangle: Rounded Corners 110"/>
            <p:cNvSpPr/>
            <p:nvPr/>
          </p:nvSpPr>
          <p:spPr bwMode="auto">
            <a:xfrm>
              <a:off x="7267137" y="713579"/>
              <a:ext cx="3219498" cy="1429742"/>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12" name="Rectangle 111"/>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Primary site</a:t>
              </a:r>
            </a:p>
          </p:txBody>
        </p:sp>
      </p:grpSp>
      <p:grpSp>
        <p:nvGrpSpPr>
          <p:cNvPr id="113" name="Group 112"/>
          <p:cNvGrpSpPr/>
          <p:nvPr/>
        </p:nvGrpSpPr>
        <p:grpSpPr>
          <a:xfrm>
            <a:off x="5237864" y="3234002"/>
            <a:ext cx="306246" cy="294588"/>
            <a:chOff x="8329583" y="1657289"/>
            <a:chExt cx="312387" cy="300495"/>
          </a:xfrm>
        </p:grpSpPr>
        <p:cxnSp>
          <p:nvCxnSpPr>
            <p:cNvPr id="114" name="Straight Connector 113"/>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5"/>
          <p:cNvGrpSpPr>
            <a:grpSpLocks noChangeAspect="1"/>
          </p:cNvGrpSpPr>
          <p:nvPr/>
        </p:nvGrpSpPr>
        <p:grpSpPr bwMode="auto">
          <a:xfrm>
            <a:off x="5093252" y="2172967"/>
            <a:ext cx="614806" cy="976782"/>
            <a:chOff x="3695" y="1849"/>
            <a:chExt cx="445" cy="707"/>
          </a:xfrm>
          <a:solidFill>
            <a:schemeClr val="accent4"/>
          </a:solidFill>
        </p:grpSpPr>
        <p:sp>
          <p:nvSpPr>
            <p:cNvPr id="11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3"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4"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5"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3"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4"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5"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6"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7"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138" name="Group 4"/>
          <p:cNvGrpSpPr>
            <a:grpSpLocks noChangeAspect="1"/>
          </p:cNvGrpSpPr>
          <p:nvPr/>
        </p:nvGrpSpPr>
        <p:grpSpPr bwMode="auto">
          <a:xfrm>
            <a:off x="4870102" y="2787114"/>
            <a:ext cx="443815" cy="441837"/>
            <a:chOff x="3693" y="1979"/>
            <a:chExt cx="449" cy="447"/>
          </a:xfrm>
        </p:grpSpPr>
        <p:sp>
          <p:nvSpPr>
            <p:cNvPr id="13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14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44" name="Rectangle 143"/>
          <p:cNvSpPr/>
          <p:nvPr/>
        </p:nvSpPr>
        <p:spPr bwMode="auto">
          <a:xfrm>
            <a:off x="4599743"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kern="0" spc="49" dirty="0">
                <a:solidFill>
                  <a:srgbClr val="0078D7"/>
                </a:solidFill>
                <a:latin typeface="Calibri" panose="020F0502020204030204" pitchFamily="34" charset="0"/>
                <a:cs typeface="Calibri" panose="020F0502020204030204" pitchFamily="34" charset="0"/>
              </a:rPr>
              <a:t>Disaster recovery</a:t>
            </a:r>
          </a:p>
        </p:txBody>
      </p:sp>
      <p:sp>
        <p:nvSpPr>
          <p:cNvPr id="145" name="Text Placeholder 22"/>
          <p:cNvSpPr txBox="1">
            <a:spLocks/>
          </p:cNvSpPr>
          <p:nvPr/>
        </p:nvSpPr>
        <p:spPr>
          <a:xfrm>
            <a:off x="4682798" y="4532385"/>
            <a:ext cx="3011200"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13330"/>
            <a:r>
              <a:rPr lang="en-US" sz="1372" dirty="0">
                <a:solidFill>
                  <a:srgbClr val="969696"/>
                </a:solidFill>
                <a:latin typeface="Calibri" panose="020F0502020204030204" pitchFamily="34" charset="0"/>
                <a:cs typeface="Calibri" panose="020F0502020204030204" pitchFamily="34" charset="0"/>
              </a:rPr>
              <a:t>When your applications have a catastrophic failure, run them in Azure or a secondary datacenter</a:t>
            </a:r>
          </a:p>
        </p:txBody>
      </p:sp>
      <p:cxnSp>
        <p:nvCxnSpPr>
          <p:cNvPr id="146" name="Straight Connector 145"/>
          <p:cNvCxnSpPr/>
          <p:nvPr/>
        </p:nvCxnSpPr>
        <p:spPr>
          <a:xfrm>
            <a:off x="4793552"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bwMode="auto">
          <a:xfrm>
            <a:off x="8282156"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kern="0" spc="49" dirty="0">
                <a:solidFill>
                  <a:srgbClr val="0078D7"/>
                </a:solidFill>
                <a:latin typeface="Calibri" panose="020F0502020204030204" pitchFamily="34" charset="0"/>
                <a:cs typeface="Calibri" panose="020F0502020204030204" pitchFamily="34" charset="0"/>
              </a:rPr>
              <a:t>Backup</a:t>
            </a:r>
          </a:p>
        </p:txBody>
      </p:sp>
      <p:sp>
        <p:nvSpPr>
          <p:cNvPr id="149" name="Text Placeholder 22"/>
          <p:cNvSpPr txBox="1">
            <a:spLocks/>
          </p:cNvSpPr>
          <p:nvPr/>
        </p:nvSpPr>
        <p:spPr>
          <a:xfrm>
            <a:off x="8365211" y="4532384"/>
            <a:ext cx="3011200" cy="561185"/>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13330"/>
            <a:r>
              <a:rPr lang="en-US" sz="1372" dirty="0">
                <a:solidFill>
                  <a:srgbClr val="969696"/>
                </a:solidFill>
                <a:latin typeface="Calibri" panose="020F0502020204030204" pitchFamily="34" charset="0"/>
                <a:cs typeface="Calibri" panose="020F0502020204030204" pitchFamily="34" charset="0"/>
              </a:rPr>
              <a:t>When your data is corrupted, deleted or lost you can restore it</a:t>
            </a:r>
          </a:p>
        </p:txBody>
      </p:sp>
      <p:cxnSp>
        <p:nvCxnSpPr>
          <p:cNvPr id="151" name="Straight Connector 150"/>
          <p:cNvCxnSpPr/>
          <p:nvPr/>
        </p:nvCxnSpPr>
        <p:spPr>
          <a:xfrm>
            <a:off x="8475965"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9" name="Group 4">
            <a:extLst>
              <a:ext uri="{FF2B5EF4-FFF2-40B4-BE49-F238E27FC236}">
                <a16:creationId xmlns:a16="http://schemas.microsoft.com/office/drawing/2014/main" id="{1D50BE9C-25D2-4A28-8AC5-A6908FF30E57}"/>
              </a:ext>
            </a:extLst>
          </p:cNvPr>
          <p:cNvGrpSpPr>
            <a:grpSpLocks noChangeAspect="1"/>
          </p:cNvGrpSpPr>
          <p:nvPr/>
        </p:nvGrpSpPr>
        <p:grpSpPr bwMode="auto">
          <a:xfrm>
            <a:off x="9306335" y="2743697"/>
            <a:ext cx="443815" cy="441837"/>
            <a:chOff x="3693" y="1979"/>
            <a:chExt cx="449" cy="447"/>
          </a:xfrm>
        </p:grpSpPr>
        <p:sp>
          <p:nvSpPr>
            <p:cNvPr id="120" name="Oval 5">
              <a:extLst>
                <a:ext uri="{FF2B5EF4-FFF2-40B4-BE49-F238E27FC236}">
                  <a16:creationId xmlns:a16="http://schemas.microsoft.com/office/drawing/2014/main" id="{088A0AFA-FD7A-4665-BF57-F22621175167}"/>
                </a:ext>
              </a:extLst>
            </p:cNvPr>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121" name="Freeform 6">
              <a:extLst>
                <a:ext uri="{FF2B5EF4-FFF2-40B4-BE49-F238E27FC236}">
                  <a16:creationId xmlns:a16="http://schemas.microsoft.com/office/drawing/2014/main" id="{EBA59E7C-7157-4607-B775-96509CC55E8B}"/>
                </a:ext>
              </a:extLst>
            </p:cNvPr>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4" name="Group 23">
            <a:extLst>
              <a:ext uri="{FF2B5EF4-FFF2-40B4-BE49-F238E27FC236}">
                <a16:creationId xmlns:a16="http://schemas.microsoft.com/office/drawing/2014/main" id="{368B9502-39BB-4626-A772-CE885A535E79}"/>
              </a:ext>
            </a:extLst>
          </p:cNvPr>
          <p:cNvGrpSpPr/>
          <p:nvPr/>
        </p:nvGrpSpPr>
        <p:grpSpPr>
          <a:xfrm>
            <a:off x="6595441" y="3236873"/>
            <a:ext cx="422427" cy="315895"/>
            <a:chOff x="6801732" y="3273980"/>
            <a:chExt cx="430898" cy="322229"/>
          </a:xfrm>
        </p:grpSpPr>
        <p:cxnSp>
          <p:nvCxnSpPr>
            <p:cNvPr id="122" name="Straight Connector 121">
              <a:extLst>
                <a:ext uri="{FF2B5EF4-FFF2-40B4-BE49-F238E27FC236}">
                  <a16:creationId xmlns:a16="http://schemas.microsoft.com/office/drawing/2014/main" id="{3BD3595B-A0BD-4A7D-87EE-2B4F0DAA0978}"/>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3CE33F6-8649-4070-BB38-6A5785E720E1}"/>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BFC18C-56DB-43F1-926F-C94C95898F5A}"/>
              </a:ext>
            </a:extLst>
          </p:cNvPr>
          <p:cNvGrpSpPr/>
          <p:nvPr/>
        </p:nvGrpSpPr>
        <p:grpSpPr>
          <a:xfrm>
            <a:off x="10727528" y="3236370"/>
            <a:ext cx="422427" cy="315895"/>
            <a:chOff x="6801732" y="3273980"/>
            <a:chExt cx="430898" cy="322229"/>
          </a:xfrm>
        </p:grpSpPr>
        <p:cxnSp>
          <p:nvCxnSpPr>
            <p:cNvPr id="129" name="Straight Connector 128">
              <a:extLst>
                <a:ext uri="{FF2B5EF4-FFF2-40B4-BE49-F238E27FC236}">
                  <a16:creationId xmlns:a16="http://schemas.microsoft.com/office/drawing/2014/main" id="{5C974BFB-3441-498B-AE5F-826858282B3E}"/>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776DC07-0E7C-43E0-BA33-0F37A9F344B9}"/>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611BB24C-E9F3-4081-AEE7-8D4719ED76D4}"/>
              </a:ext>
            </a:extLst>
          </p:cNvPr>
          <p:cNvGrpSpPr/>
          <p:nvPr/>
        </p:nvGrpSpPr>
        <p:grpSpPr>
          <a:xfrm>
            <a:off x="2642363" y="3243327"/>
            <a:ext cx="422427" cy="315895"/>
            <a:chOff x="6801732" y="3273980"/>
            <a:chExt cx="430898" cy="322229"/>
          </a:xfrm>
        </p:grpSpPr>
        <p:cxnSp>
          <p:nvCxnSpPr>
            <p:cNvPr id="153" name="Straight Connector 152">
              <a:extLst>
                <a:ext uri="{FF2B5EF4-FFF2-40B4-BE49-F238E27FC236}">
                  <a16:creationId xmlns:a16="http://schemas.microsoft.com/office/drawing/2014/main" id="{FF2123DB-B4FB-4F8B-873D-213659EFCF3D}"/>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DCA67D5-4314-4E88-A570-A23DA52ABCE8}"/>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52942AF2-8E4B-4D93-A4D1-1DF01D854D8D}"/>
              </a:ext>
            </a:extLst>
          </p:cNvPr>
          <p:cNvGrpSpPr/>
          <p:nvPr/>
        </p:nvGrpSpPr>
        <p:grpSpPr>
          <a:xfrm>
            <a:off x="8821197" y="3245407"/>
            <a:ext cx="306246" cy="294588"/>
            <a:chOff x="8329583" y="1657289"/>
            <a:chExt cx="312387" cy="300495"/>
          </a:xfrm>
        </p:grpSpPr>
        <p:cxnSp>
          <p:nvCxnSpPr>
            <p:cNvPr id="167" name="Straight Connector 166">
              <a:extLst>
                <a:ext uri="{FF2B5EF4-FFF2-40B4-BE49-F238E27FC236}">
                  <a16:creationId xmlns:a16="http://schemas.microsoft.com/office/drawing/2014/main" id="{F175A191-1D8F-4D64-AFB8-B6F2A691B100}"/>
                </a:ext>
              </a:extLst>
            </p:cNvPr>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85340D2-1648-41CB-9E5E-7C0A6A6008A5}"/>
                </a:ext>
              </a:extLst>
            </p:cNvPr>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5A677971-5AA8-4472-B808-63D7A358EE86}"/>
              </a:ext>
            </a:extLst>
          </p:cNvPr>
          <p:cNvGrpSpPr/>
          <p:nvPr/>
        </p:nvGrpSpPr>
        <p:grpSpPr>
          <a:xfrm>
            <a:off x="10474665" y="2138186"/>
            <a:ext cx="827743" cy="995481"/>
            <a:chOff x="9379076" y="807788"/>
            <a:chExt cx="888919" cy="1178761"/>
          </a:xfrm>
        </p:grpSpPr>
        <p:grpSp>
          <p:nvGrpSpPr>
            <p:cNvPr id="177" name="Group 4">
              <a:extLst>
                <a:ext uri="{FF2B5EF4-FFF2-40B4-BE49-F238E27FC236}">
                  <a16:creationId xmlns:a16="http://schemas.microsoft.com/office/drawing/2014/main" id="{9648E2CB-1BE1-485E-966A-11D36AE40C49}"/>
                </a:ext>
              </a:extLst>
            </p:cNvPr>
            <p:cNvGrpSpPr>
              <a:grpSpLocks noChangeAspect="1"/>
            </p:cNvGrpSpPr>
            <p:nvPr/>
          </p:nvGrpSpPr>
          <p:grpSpPr bwMode="auto">
            <a:xfrm>
              <a:off x="9379076" y="807788"/>
              <a:ext cx="888919" cy="1178761"/>
              <a:chOff x="5451" y="337"/>
              <a:chExt cx="825" cy="1094"/>
            </a:xfrm>
            <a:solidFill>
              <a:srgbClr val="9FCCF0"/>
            </a:solidFill>
          </p:grpSpPr>
          <p:sp>
            <p:nvSpPr>
              <p:cNvPr id="179" name="Freeform 5">
                <a:extLst>
                  <a:ext uri="{FF2B5EF4-FFF2-40B4-BE49-F238E27FC236}">
                    <a16:creationId xmlns:a16="http://schemas.microsoft.com/office/drawing/2014/main" id="{2D17533F-5D32-42F1-BD67-A2488E63837F}"/>
                  </a:ext>
                </a:extLst>
              </p:cNvPr>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0" name="Oval 6">
                <a:extLst>
                  <a:ext uri="{FF2B5EF4-FFF2-40B4-BE49-F238E27FC236}">
                    <a16:creationId xmlns:a16="http://schemas.microsoft.com/office/drawing/2014/main" id="{6B3F1DB9-2082-4C4E-AFA3-5B1ED5EA5676}"/>
                  </a:ext>
                </a:extLst>
              </p:cNvPr>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1" name="Freeform 7">
                <a:extLst>
                  <a:ext uri="{FF2B5EF4-FFF2-40B4-BE49-F238E27FC236}">
                    <a16:creationId xmlns:a16="http://schemas.microsoft.com/office/drawing/2014/main" id="{0148563B-34EA-4C75-B701-7C14B344BA18}"/>
                  </a:ext>
                </a:extLst>
              </p:cNvPr>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2" name="Freeform 8">
                <a:extLst>
                  <a:ext uri="{FF2B5EF4-FFF2-40B4-BE49-F238E27FC236}">
                    <a16:creationId xmlns:a16="http://schemas.microsoft.com/office/drawing/2014/main" id="{8F1BCEFB-0EE9-4DCA-8764-FF73CBD78259}"/>
                  </a:ext>
                </a:extLst>
              </p:cNvPr>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3" name="Freeform 9">
                <a:extLst>
                  <a:ext uri="{FF2B5EF4-FFF2-40B4-BE49-F238E27FC236}">
                    <a16:creationId xmlns:a16="http://schemas.microsoft.com/office/drawing/2014/main" id="{6CBA5CEB-E26C-4B29-B9C7-8907B4C6448A}"/>
                  </a:ext>
                </a:extLst>
              </p:cNvPr>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4" name="Freeform 10">
                <a:extLst>
                  <a:ext uri="{FF2B5EF4-FFF2-40B4-BE49-F238E27FC236}">
                    <a16:creationId xmlns:a16="http://schemas.microsoft.com/office/drawing/2014/main" id="{6430AC93-013D-47FF-8933-25A7ECC77D30}"/>
                  </a:ext>
                </a:extLst>
              </p:cNvPr>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5" name="Oval 11">
                <a:extLst>
                  <a:ext uri="{FF2B5EF4-FFF2-40B4-BE49-F238E27FC236}">
                    <a16:creationId xmlns:a16="http://schemas.microsoft.com/office/drawing/2014/main" id="{A30F4E9C-17A6-4DF1-894B-8983031FFFC5}"/>
                  </a:ext>
                </a:extLst>
              </p:cNvPr>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6" name="Freeform 12">
                <a:extLst>
                  <a:ext uri="{FF2B5EF4-FFF2-40B4-BE49-F238E27FC236}">
                    <a16:creationId xmlns:a16="http://schemas.microsoft.com/office/drawing/2014/main" id="{0FE0ADD0-1589-4792-A355-9F8AF0414441}"/>
                  </a:ext>
                </a:extLst>
              </p:cNvPr>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78" name="TextBox 177">
              <a:extLst>
                <a:ext uri="{FF2B5EF4-FFF2-40B4-BE49-F238E27FC236}">
                  <a16:creationId xmlns:a16="http://schemas.microsoft.com/office/drawing/2014/main" id="{0FFB5BDE-F30E-49B8-B530-31E9AE65FCBE}"/>
                </a:ext>
              </a:extLst>
            </p:cNvPr>
            <p:cNvSpPr txBox="1"/>
            <p:nvPr/>
          </p:nvSpPr>
          <p:spPr>
            <a:xfrm>
              <a:off x="9477057" y="1447863"/>
              <a:ext cx="702993" cy="257160"/>
            </a:xfrm>
            <a:prstGeom prst="rect">
              <a:avLst/>
            </a:prstGeom>
            <a:noFill/>
          </p:spPr>
          <p:txBody>
            <a:bodyPr wrap="square" lIns="0" tIns="0" rIns="0" bIns="0" rtlCol="0">
              <a:spAutoFit/>
            </a:bodyPr>
            <a:lstStyle/>
            <a:p>
              <a:pPr algn="ctr" defTabSz="914367">
                <a:lnSpc>
                  <a:spcPct val="90000"/>
                </a:lnSpc>
                <a:spcAft>
                  <a:spcPts val="588"/>
                </a:spcAft>
              </a:pPr>
              <a:r>
                <a:rPr lang="en-US" sz="1568" dirty="0">
                  <a:gradFill>
                    <a:gsLst>
                      <a:gs pos="2917">
                        <a:srgbClr val="969696"/>
                      </a:gs>
                      <a:gs pos="30000">
                        <a:srgbClr val="969696"/>
                      </a:gs>
                    </a:gsLst>
                    <a:lin ang="5400000" scaled="0"/>
                  </a:gradFill>
                  <a:latin typeface="Calibri" panose="020F0502020204030204" pitchFamily="34" charset="0"/>
                  <a:cs typeface="Calibri" panose="020F0502020204030204" pitchFamily="34" charset="0"/>
                </a:rPr>
                <a:t>DATA</a:t>
              </a:r>
            </a:p>
          </p:txBody>
        </p:sp>
      </p:grpSp>
      <p:grpSp>
        <p:nvGrpSpPr>
          <p:cNvPr id="187" name="Group 186">
            <a:extLst>
              <a:ext uri="{FF2B5EF4-FFF2-40B4-BE49-F238E27FC236}">
                <a16:creationId xmlns:a16="http://schemas.microsoft.com/office/drawing/2014/main" id="{4E0CC2B1-A9B0-4721-99BC-BCAA9C7F8CBA}"/>
              </a:ext>
            </a:extLst>
          </p:cNvPr>
          <p:cNvGrpSpPr/>
          <p:nvPr/>
        </p:nvGrpSpPr>
        <p:grpSpPr>
          <a:xfrm>
            <a:off x="8391894" y="1923672"/>
            <a:ext cx="1427213" cy="1731892"/>
            <a:chOff x="7217866" y="656433"/>
            <a:chExt cx="3219498" cy="1667617"/>
          </a:xfrm>
        </p:grpSpPr>
        <p:sp>
          <p:nvSpPr>
            <p:cNvPr id="188" name="Rectangle: Rounded Corners 187">
              <a:extLst>
                <a:ext uri="{FF2B5EF4-FFF2-40B4-BE49-F238E27FC236}">
                  <a16:creationId xmlns:a16="http://schemas.microsoft.com/office/drawing/2014/main" id="{D46BBB57-7B26-45B1-A887-71D9F8AB048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89" name="Rectangle 188">
              <a:extLst>
                <a:ext uri="{FF2B5EF4-FFF2-40B4-BE49-F238E27FC236}">
                  <a16:creationId xmlns:a16="http://schemas.microsoft.com/office/drawing/2014/main" id="{85DD7A5D-B24E-4FC8-A2A9-C8339AFBC305}"/>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Original</a:t>
              </a:r>
            </a:p>
          </p:txBody>
        </p:sp>
      </p:grpSp>
      <p:grpSp>
        <p:nvGrpSpPr>
          <p:cNvPr id="190" name="Group 189">
            <a:extLst>
              <a:ext uri="{FF2B5EF4-FFF2-40B4-BE49-F238E27FC236}">
                <a16:creationId xmlns:a16="http://schemas.microsoft.com/office/drawing/2014/main" id="{0342E072-0C01-4EE2-AE68-CDAA0361B367}"/>
              </a:ext>
            </a:extLst>
          </p:cNvPr>
          <p:cNvGrpSpPr/>
          <p:nvPr/>
        </p:nvGrpSpPr>
        <p:grpSpPr>
          <a:xfrm>
            <a:off x="10156006" y="1926107"/>
            <a:ext cx="1427213" cy="1731892"/>
            <a:chOff x="7217866" y="656433"/>
            <a:chExt cx="3219498" cy="1667617"/>
          </a:xfrm>
        </p:grpSpPr>
        <p:sp>
          <p:nvSpPr>
            <p:cNvPr id="191" name="Rectangle: Rounded Corners 190">
              <a:extLst>
                <a:ext uri="{FF2B5EF4-FFF2-40B4-BE49-F238E27FC236}">
                  <a16:creationId xmlns:a16="http://schemas.microsoft.com/office/drawing/2014/main" id="{771956ED-22E2-4A8E-971F-CDE97CB1BD9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Rectangle 191">
              <a:extLst>
                <a:ext uri="{FF2B5EF4-FFF2-40B4-BE49-F238E27FC236}">
                  <a16:creationId xmlns:a16="http://schemas.microsoft.com/office/drawing/2014/main" id="{F4DDB076-BD57-4CDA-909D-D8E904F90E93}"/>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Backup</a:t>
              </a:r>
            </a:p>
          </p:txBody>
        </p:sp>
      </p:grpSp>
    </p:spTree>
    <p:extLst>
      <p:ext uri="{BB962C8B-B14F-4D97-AF65-F5344CB8AC3E}">
        <p14:creationId xmlns:p14="http://schemas.microsoft.com/office/powerpoint/2010/main" val="4912045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3200" b="1" dirty="0"/>
              <a:t>RPO “Recover Point Objective” &amp; RTO “Recover Time Objective </a:t>
            </a:r>
            <a:r>
              <a:rPr lang="en-US" sz="3200" dirty="0"/>
              <a:t>are time intervals, typically expressed in number of hours</a:t>
            </a:r>
          </a:p>
          <a:p>
            <a:endParaRPr lang="en-US" sz="1200" b="1" dirty="0"/>
          </a:p>
          <a:p>
            <a:r>
              <a:rPr lang="en-US" sz="3200" b="1" dirty="0"/>
              <a:t>RPO</a:t>
            </a:r>
            <a:r>
              <a:rPr lang="en-US" sz="3200" dirty="0"/>
              <a:t> is the maximum targeted time that data can be lost (in time)—it is the amount of time between backup, replication, or synchronization. It answers the question, “What is an acceptable amount of data loss?” It is usually </a:t>
            </a:r>
            <a:r>
              <a:rPr lang="en-US" sz="3200" i="1" dirty="0"/>
              <a:t>much</a:t>
            </a:r>
            <a:r>
              <a:rPr lang="en-US" sz="3200" dirty="0"/>
              <a:t> smaller than RTO.</a:t>
            </a:r>
          </a:p>
          <a:p>
            <a:endParaRPr lang="en-US" sz="1200" b="1" dirty="0"/>
          </a:p>
          <a:p>
            <a:r>
              <a:rPr lang="en-US" sz="3200" b="1" dirty="0"/>
              <a:t>RTO</a:t>
            </a:r>
            <a:r>
              <a:rPr lang="en-US" sz="3200" dirty="0"/>
              <a:t> is how long it takes (in time) to restore services after a disaster. It answers the question, “How long will it take to get service back up?”</a:t>
            </a:r>
          </a:p>
          <a:p>
            <a:endParaRPr lang="en-US" dirty="0"/>
          </a:p>
        </p:txBody>
      </p:sp>
    </p:spTree>
    <p:extLst>
      <p:ext uri="{BB962C8B-B14F-4D97-AF65-F5344CB8AC3E}">
        <p14:creationId xmlns:p14="http://schemas.microsoft.com/office/powerpoint/2010/main" val="2541915186"/>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Architectural capabilities of BC/DR</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8F25909B-FD85-4324-ACD3-BE5DE1DD3D2F}"/>
              </a:ext>
            </a:extLst>
          </p:cNvPr>
          <p:cNvSpPr/>
          <p:nvPr/>
        </p:nvSpPr>
        <p:spPr>
          <a:xfrm>
            <a:off x="418645" y="1338898"/>
            <a:ext cx="9783989" cy="5093702"/>
          </a:xfrm>
          <a:prstGeom prst="rect">
            <a:avLst/>
          </a:prstGeom>
        </p:spPr>
        <p:txBody>
          <a:bodyPr wrap="square" lIns="179285" rIns="179285">
            <a:spAutoFit/>
          </a:bodyPr>
          <a:lstStyle/>
          <a:p>
            <a:pPr defTabSz="878727" fontAlgn="base">
              <a:spcBef>
                <a:spcPct val="0"/>
              </a:spcBef>
              <a:spcAft>
                <a:spcPts val="1153"/>
              </a:spcAft>
              <a:defRPr/>
            </a:pPr>
            <a:r>
              <a:rPr lang="en-US" sz="2000" b="1"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Recovery Point Objective (RPO) and Recovery Time Objective (RTO)</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Drivers of solution cost</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Minimal </a:t>
            </a:r>
            <a:r>
              <a:rPr lang="en-US" sz="2000"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data loss</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Reduce downtime </a:t>
            </a:r>
          </a:p>
          <a:p>
            <a:pPr defTabSz="878727" fontAlgn="base">
              <a:lnSpc>
                <a:spcPct val="150000"/>
              </a:lnSpc>
              <a:spcBef>
                <a:spcPct val="0"/>
              </a:spcBef>
              <a:spcAft>
                <a:spcPts val="1153"/>
              </a:spcAft>
              <a:defRPr/>
            </a:pPr>
            <a:r>
              <a:rPr lang="en-US" sz="2000" b="1"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Availability: Storage redundancy &amp; SLAs</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Blob storage: (LRS, GRS, RA-GRS), SLAs</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Synchronous vs asynchronous (how data is written)</a:t>
            </a:r>
          </a:p>
          <a:p>
            <a:pPr defTabSz="878727" fontAlgn="base">
              <a:spcBef>
                <a:spcPct val="0"/>
              </a:spcBef>
              <a:spcAft>
                <a:spcPts val="1153"/>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SQL Server Always On Availability Groups (replication for availability)</a:t>
            </a:r>
          </a:p>
          <a:p>
            <a:pPr defTabSz="878727" fontAlgn="base">
              <a:spcBef>
                <a:spcPct val="0"/>
              </a:spcBef>
              <a:spcAft>
                <a:spcPts val="1153"/>
              </a:spcAft>
              <a:defRPr/>
            </a:pPr>
            <a:r>
              <a:rPr lang="en-US" sz="2000" b="1"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Network connectivity</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Application connectivity post failover</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IP management </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Load balancers</a:t>
            </a:r>
          </a:p>
        </p:txBody>
      </p:sp>
    </p:spTree>
    <p:extLst>
      <p:ext uri="{BB962C8B-B14F-4D97-AF65-F5344CB8AC3E}">
        <p14:creationId xmlns:p14="http://schemas.microsoft.com/office/powerpoint/2010/main" val="5094202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3600" b="1" dirty="0"/>
              <a:t>An asynchronous operation is one that transpires sequentially: first one action, and then another. </a:t>
            </a:r>
            <a:r>
              <a:rPr lang="en-US" sz="3600" dirty="0"/>
              <a:t>The operations do not take place simultaneously. This type of processing means that there is a time gap between the first operation and the second. An example would be writing data to primary and secondary storage. First data is written to the primary; data destined for the secondary is queued and must wait until the write operation to the primary is complete.</a:t>
            </a:r>
          </a:p>
        </p:txBody>
      </p:sp>
    </p:spTree>
    <p:extLst>
      <p:ext uri="{BB962C8B-B14F-4D97-AF65-F5344CB8AC3E}">
        <p14:creationId xmlns:p14="http://schemas.microsoft.com/office/powerpoint/2010/main" val="2944675991"/>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b="1" dirty="0"/>
              <a:t>Synchronous means that operations are carried out at the same time (think of this as parallel processing). </a:t>
            </a:r>
            <a:r>
              <a:rPr lang="en-US" dirty="0"/>
              <a:t>With this type of processing, there is no time gap between the first process and the second process. Both operations take place simultaneously.</a:t>
            </a:r>
          </a:p>
          <a:p>
            <a:endParaRPr lang="en-US" dirty="0"/>
          </a:p>
        </p:txBody>
      </p:sp>
    </p:spTree>
    <p:extLst>
      <p:ext uri="{BB962C8B-B14F-4D97-AF65-F5344CB8AC3E}">
        <p14:creationId xmlns:p14="http://schemas.microsoft.com/office/powerpoint/2010/main" val="2415752717"/>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What is Business Continuity and Disaster Recovery</a:t>
            </a:r>
            <a:br>
              <a:rPr lang="en-US" dirty="0"/>
            </a:br>
            <a:r>
              <a:rPr lang="en-US" dirty="0"/>
              <a:t>(</a:t>
            </a:r>
            <a:r>
              <a:rPr lang="en-US" b="1" dirty="0"/>
              <a:t>BC/DR)</a:t>
            </a:r>
          </a:p>
        </p:txBody>
      </p:sp>
      <p:sp>
        <p:nvSpPr>
          <p:cNvPr id="6" name="Text Placeholder 5"/>
          <p:cNvSpPr>
            <a:spLocks noGrp="1"/>
          </p:cNvSpPr>
          <p:nvPr>
            <p:ph type="body" idx="1"/>
          </p:nvPr>
        </p:nvSpPr>
        <p:spPr>
          <a:xfrm>
            <a:off x="839788" y="1681163"/>
            <a:ext cx="5157787" cy="477515"/>
          </a:xfrm>
        </p:spPr>
        <p:txBody>
          <a:bodyPr/>
          <a:lstStyle/>
          <a:p>
            <a:r>
              <a:rPr lang="en-US" dirty="0"/>
              <a:t>Business Continuity (BC)</a:t>
            </a:r>
          </a:p>
        </p:txBody>
      </p:sp>
      <p:sp>
        <p:nvSpPr>
          <p:cNvPr id="7" name="Content Placeholder 6"/>
          <p:cNvSpPr>
            <a:spLocks noGrp="1"/>
          </p:cNvSpPr>
          <p:nvPr>
            <p:ph sz="half" idx="2"/>
          </p:nvPr>
        </p:nvSpPr>
        <p:spPr>
          <a:xfrm>
            <a:off x="451262" y="2158678"/>
            <a:ext cx="5546313" cy="4384626"/>
          </a:xfrm>
        </p:spPr>
        <p:txBody>
          <a:bodyPr>
            <a:normAutofit lnSpcReduction="10000"/>
          </a:bodyPr>
          <a:lstStyle/>
          <a:p>
            <a:r>
              <a:rPr lang="en-US" sz="2000" dirty="0"/>
              <a:t>Planning and preparation to ensure that the business can continue to operate (in a reasonable amount of time) after a disaster or serious business disruptive event.</a:t>
            </a:r>
          </a:p>
          <a:p>
            <a:r>
              <a:rPr lang="en-US" sz="2000" dirty="0"/>
              <a:t>Preventing or minimizing impact of a disaster or service disruptor event </a:t>
            </a:r>
          </a:p>
          <a:p>
            <a:r>
              <a:rPr lang="en-US" sz="2000" dirty="0"/>
              <a:t>Key Elements:</a:t>
            </a:r>
          </a:p>
          <a:p>
            <a:pPr lvl="1"/>
            <a:r>
              <a:rPr lang="en-US" sz="1600" dirty="0"/>
              <a:t>Resiliency – Keep running in case of failure</a:t>
            </a:r>
          </a:p>
          <a:p>
            <a:pPr lvl="1"/>
            <a:r>
              <a:rPr lang="en-US" sz="1600" dirty="0"/>
              <a:t>Recover – Recover or restore  business  functions that fail</a:t>
            </a:r>
          </a:p>
          <a:p>
            <a:pPr lvl="1"/>
            <a:r>
              <a:rPr lang="en-US" sz="1600" dirty="0"/>
              <a:t>Contingency  - Plans in place in case an event happens. and is not covered by Resiliency or Recovery.</a:t>
            </a:r>
          </a:p>
          <a:p>
            <a:r>
              <a:rPr lang="en-US" sz="2000" dirty="0"/>
              <a:t>Business Continuity often deals with more than just technology. (</a:t>
            </a:r>
            <a:r>
              <a:rPr lang="en-US" sz="2000" dirty="0" err="1"/>
              <a:t>eg</a:t>
            </a:r>
            <a:r>
              <a:rPr lang="en-US" sz="2000" dirty="0"/>
              <a:t>. Plan for critical person/people that leave the company).  </a:t>
            </a:r>
            <a:r>
              <a:rPr lang="en-US" sz="1200" dirty="0"/>
              <a:t>This element not likely on the exam, but it does matter when you architect solutions in real life. If you have read “The Phoenix Project” it would be Brent!</a:t>
            </a:r>
            <a:endParaRPr lang="en-US" sz="2000" dirty="0"/>
          </a:p>
        </p:txBody>
      </p:sp>
      <p:sp>
        <p:nvSpPr>
          <p:cNvPr id="8" name="Text Placeholder 7"/>
          <p:cNvSpPr>
            <a:spLocks noGrp="1"/>
          </p:cNvSpPr>
          <p:nvPr>
            <p:ph type="body" sz="quarter" idx="3"/>
          </p:nvPr>
        </p:nvSpPr>
        <p:spPr>
          <a:xfrm>
            <a:off x="6172200" y="1681163"/>
            <a:ext cx="5183188" cy="477515"/>
          </a:xfrm>
        </p:spPr>
        <p:txBody>
          <a:bodyPr/>
          <a:lstStyle/>
          <a:p>
            <a:r>
              <a:rPr lang="en-US" dirty="0"/>
              <a:t>Disaster Recovery (DR)</a:t>
            </a:r>
          </a:p>
        </p:txBody>
      </p:sp>
      <p:sp>
        <p:nvSpPr>
          <p:cNvPr id="9" name="Content Placeholder 8"/>
          <p:cNvSpPr>
            <a:spLocks noGrp="1"/>
          </p:cNvSpPr>
          <p:nvPr>
            <p:ph sz="quarter" idx="4"/>
          </p:nvPr>
        </p:nvSpPr>
        <p:spPr>
          <a:xfrm>
            <a:off x="6172200" y="2158678"/>
            <a:ext cx="5679374" cy="4384626"/>
          </a:xfrm>
        </p:spPr>
        <p:txBody>
          <a:bodyPr>
            <a:normAutofit/>
          </a:bodyPr>
          <a:lstStyle/>
          <a:p>
            <a:r>
              <a:rPr lang="en-US" sz="2000" dirty="0"/>
              <a:t>Creating policies and processes to quickly restore services, data, and systems to  full functionality</a:t>
            </a:r>
          </a:p>
          <a:p>
            <a:r>
              <a:rPr lang="en-US" sz="2000" dirty="0"/>
              <a:t>Recovering from a Disaster after it happens.  It is often linked to Business Continuity as it is a subset of the Business Continuity plan.</a:t>
            </a:r>
          </a:p>
          <a:p>
            <a:r>
              <a:rPr lang="en-US" sz="2000" dirty="0"/>
              <a:t>Key Elements: </a:t>
            </a:r>
          </a:p>
          <a:p>
            <a:pPr lvl="1"/>
            <a:r>
              <a:rPr lang="en-US" sz="1600" dirty="0"/>
              <a:t>Availability, High Availability</a:t>
            </a:r>
          </a:p>
          <a:p>
            <a:pPr lvl="1"/>
            <a:r>
              <a:rPr lang="en-US" sz="1600" dirty="0"/>
              <a:t>Urgency to getting systems up and to what % of service.  </a:t>
            </a:r>
          </a:p>
          <a:p>
            <a:pPr lvl="1"/>
            <a:r>
              <a:rPr lang="en-US" sz="1600" dirty="0"/>
              <a:t>Cost vs Time vs Risk</a:t>
            </a:r>
            <a:endParaRPr lang="en-US" sz="2000" dirty="0"/>
          </a:p>
          <a:p>
            <a:pPr lvl="1"/>
            <a:r>
              <a:rPr lang="en-US" sz="1600" dirty="0"/>
              <a:t>Hot/Worm/Cold site</a:t>
            </a:r>
          </a:p>
          <a:p>
            <a:pPr lvl="1"/>
            <a:r>
              <a:rPr lang="en-US" sz="1600" dirty="0"/>
              <a:t>Recovery as a Service (</a:t>
            </a:r>
            <a:r>
              <a:rPr lang="en-US" sz="1600" dirty="0" err="1"/>
              <a:t>RaaS</a:t>
            </a:r>
            <a:r>
              <a:rPr lang="en-US" sz="1600" dirty="0"/>
              <a:t>)</a:t>
            </a:r>
          </a:p>
          <a:p>
            <a:pPr lvl="1"/>
            <a:r>
              <a:rPr lang="en-US" sz="1600" dirty="0"/>
              <a:t>Disaster Recovery as a Service (</a:t>
            </a:r>
            <a:r>
              <a:rPr lang="en-US" sz="1600" dirty="0" err="1"/>
              <a:t>DRaaS</a:t>
            </a:r>
            <a:r>
              <a:rPr lang="en-US" sz="1600" dirty="0"/>
              <a:t>)</a:t>
            </a:r>
          </a:p>
          <a:p>
            <a:pPr lvl="1"/>
            <a:endParaRPr lang="en-US" sz="1600" dirty="0"/>
          </a:p>
        </p:txBody>
      </p:sp>
      <p:sp>
        <p:nvSpPr>
          <p:cNvPr id="10" name="TextBox 9"/>
          <p:cNvSpPr txBox="1"/>
          <p:nvPr/>
        </p:nvSpPr>
        <p:spPr>
          <a:xfrm>
            <a:off x="5997575" y="5780782"/>
            <a:ext cx="6055879" cy="1077218"/>
          </a:xfrm>
          <a:prstGeom prst="rect">
            <a:avLst/>
          </a:prstGeom>
          <a:noFill/>
        </p:spPr>
        <p:txBody>
          <a:bodyPr wrap="square" rtlCol="0">
            <a:spAutoFit/>
          </a:bodyPr>
          <a:lstStyle/>
          <a:p>
            <a:r>
              <a:rPr lang="en-US" sz="3200" b="1" dirty="0">
                <a:solidFill>
                  <a:srgbClr val="0070C0"/>
                </a:solidFill>
              </a:rPr>
              <a:t>Cost to businesses for not doing BC/DR can be catastrophic</a:t>
            </a:r>
          </a:p>
        </p:txBody>
      </p:sp>
    </p:spTree>
    <p:extLst>
      <p:ext uri="{BB962C8B-B14F-4D97-AF65-F5344CB8AC3E}">
        <p14:creationId xmlns:p14="http://schemas.microsoft.com/office/powerpoint/2010/main" val="40287760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418644" y="439361"/>
            <a:ext cx="5275573"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Hyper-V Replica</a:t>
            </a:r>
          </a:p>
        </p:txBody>
      </p:sp>
      <p:sp>
        <p:nvSpPr>
          <p:cNvPr id="93" name="Rectangle 92"/>
          <p:cNvSpPr/>
          <p:nvPr/>
        </p:nvSpPr>
        <p:spPr>
          <a:xfrm>
            <a:off x="394451" y="1330354"/>
            <a:ext cx="5026941" cy="5278368"/>
          </a:xfrm>
          <a:prstGeom prst="rect">
            <a:avLst/>
          </a:prstGeom>
        </p:spPr>
        <p:txBody>
          <a:bodyPr wrap="square" lIns="179285" rIns="179285">
            <a:spAutoFit/>
          </a:bodyPr>
          <a:lstStyle/>
          <a:p>
            <a:pPr lvl="0" defTabSz="878727" fontAlgn="base">
              <a:spcBef>
                <a:spcPct val="0"/>
              </a:spcBef>
              <a:spcAft>
                <a:spcPts val="1153"/>
              </a:spcAft>
              <a:defRPr/>
            </a:pPr>
            <a:r>
              <a:rPr lang="en-US"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Asynchronous </a:t>
            </a: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replication of VM changes (enable on primary and replica site) </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Replication is on a per VM basis over HTTP</a:t>
            </a:r>
            <a:endPar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endParaRPr>
          </a:p>
          <a:p>
            <a:pPr lvl="0" defTabSz="878727" fontAlgn="base">
              <a:spcBef>
                <a:spcPts val="60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Supports planned failovers, test failovers, unplanned failovers</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No shared storage or external replication technologies required</a:t>
            </a:r>
          </a:p>
          <a:p>
            <a:pPr lvl="0" defTabSz="878727" fontAlgn="base">
              <a:spcBef>
                <a:spcPct val="0"/>
              </a:spcBef>
              <a:spcAft>
                <a:spcPts val="1153"/>
              </a:spcAft>
              <a:defRPr/>
            </a:pPr>
            <a:endPar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endParaRP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1" i="0" u="sng"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WHEN NOT</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Workload requires synchronous replication, data outside of VHD</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Workload needs to recover physical servers, beyond Hyper-V replica’s capabilities </a:t>
            </a:r>
          </a:p>
          <a:p>
            <a:pPr marL="0" marR="0" lvl="0" indent="0" algn="l" defTabSz="878727" rtl="0" eaLnBrk="1" fontAlgn="base" latinLnBrk="0" hangingPunct="1">
              <a:lnSpc>
                <a:spcPct val="100000"/>
              </a:lnSpc>
              <a:spcBef>
                <a:spcPct val="0"/>
              </a:spcBef>
              <a:spcAft>
                <a:spcPts val="1153"/>
              </a:spcAft>
              <a:buClrTx/>
              <a:buSzTx/>
              <a:buFontTx/>
              <a:buNone/>
              <a:tabLst/>
              <a:defRPr/>
            </a:pPr>
            <a:endPar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endParaRPr>
          </a:p>
        </p:txBody>
      </p:sp>
      <p:pic>
        <p:nvPicPr>
          <p:cNvPr id="94" name="Picture 93">
            <a:extLst>
              <a:ext uri="{FF2B5EF4-FFF2-40B4-BE49-F238E27FC236}">
                <a16:creationId xmlns:a16="http://schemas.microsoft.com/office/drawing/2014/main" id="{E7844DF1-B473-41F6-8B1A-D133A9176113}"/>
              </a:ext>
            </a:extLst>
          </p:cNvPr>
          <p:cNvPicPr/>
          <p:nvPr/>
        </p:nvPicPr>
        <p:blipFill>
          <a:blip r:embed="rId3"/>
          <a:stretch>
            <a:fillRect/>
          </a:stretch>
        </p:blipFill>
        <p:spPr>
          <a:xfrm>
            <a:off x="5606451" y="969973"/>
            <a:ext cx="6400800" cy="4715180"/>
          </a:xfrm>
          <a:prstGeom prst="rect">
            <a:avLst/>
          </a:prstGeom>
        </p:spPr>
      </p:pic>
    </p:spTree>
    <p:extLst>
      <p:ext uri="{BB962C8B-B14F-4D97-AF65-F5344CB8AC3E}">
        <p14:creationId xmlns:p14="http://schemas.microsoft.com/office/powerpoint/2010/main" val="66425824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AA11-036D-459A-B155-AD4249967D40}"/>
              </a:ext>
            </a:extLst>
          </p:cNvPr>
          <p:cNvSpPr>
            <a:spLocks noGrp="1"/>
          </p:cNvSpPr>
          <p:nvPr>
            <p:ph type="title"/>
          </p:nvPr>
        </p:nvSpPr>
        <p:spPr/>
        <p:txBody>
          <a:bodyPr>
            <a:normAutofit/>
          </a:bodyPr>
          <a:lstStyle/>
          <a:p>
            <a:r>
              <a:rPr lang="en-US" b="1" dirty="0">
                <a:latin typeface="Calibri" panose="020F0502020204030204" pitchFamily="34" charset="0"/>
                <a:ea typeface="Calibri" panose="020F0502020204030204" pitchFamily="34" charset="0"/>
                <a:cs typeface="Times New Roman" panose="02020603050405020304" pitchFamily="18" charset="0"/>
              </a:rPr>
              <a:t>6.1 Design a monitoring strategy</a:t>
            </a:r>
            <a:endParaRPr lang="en-US" dirty="0"/>
          </a:p>
        </p:txBody>
      </p:sp>
      <p:sp>
        <p:nvSpPr>
          <p:cNvPr id="3" name="Content Placeholder 2">
            <a:extLst>
              <a:ext uri="{FF2B5EF4-FFF2-40B4-BE49-F238E27FC236}">
                <a16:creationId xmlns:a16="http://schemas.microsoft.com/office/drawing/2014/main" id="{4C62DDC2-21CF-48BF-8D73-586C0BE75B0E}"/>
              </a:ext>
            </a:extLst>
          </p:cNvPr>
          <p:cNvSpPr>
            <a:spLocks noGrp="1"/>
          </p:cNvSpPr>
          <p:nvPr>
            <p:ph idx="1"/>
          </p:nvPr>
        </p:nvSpPr>
        <p:spPr/>
        <p:txBody>
          <a:bodyPr>
            <a:normAutofit lnSpcReduction="10000"/>
          </a:bodyPr>
          <a:lstStyle/>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Identify the Microsoft products and services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leverage the capabilities of Azure Operations Management Suite and Azure Application Insights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leverage built-in Azure capabilities </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identify third-party monitoring tools, including open source</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describe Azure architecture constructs, such as availability sets and update domains, and how they impact a patching strategy </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analyze logs by using the Azure Operations Management Suite </a:t>
            </a:r>
          </a:p>
          <a:p>
            <a:pPr marL="0" indent="0">
              <a:buNone/>
            </a:pPr>
            <a:endParaRPr lang="en-US" dirty="0"/>
          </a:p>
        </p:txBody>
      </p:sp>
    </p:spTree>
    <p:extLst>
      <p:ext uri="{BB962C8B-B14F-4D97-AF65-F5344CB8AC3E}">
        <p14:creationId xmlns:p14="http://schemas.microsoft.com/office/powerpoint/2010/main" val="2881825739"/>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Hyper-V Replica</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a:extLst>
              <a:ext uri="{FF2B5EF4-FFF2-40B4-BE49-F238E27FC236}">
                <a16:creationId xmlns:a16="http://schemas.microsoft.com/office/drawing/2014/main" id="{15BB538E-1722-47F2-8CE7-2C8ED89526A0}"/>
              </a:ext>
            </a:extLst>
          </p:cNvPr>
          <p:cNvSpPr txBox="1"/>
          <p:nvPr/>
        </p:nvSpPr>
        <p:spPr>
          <a:xfrm>
            <a:off x="418645" y="1338898"/>
            <a:ext cx="11213869" cy="2880789"/>
          </a:xfrm>
          <a:prstGeom prst="rect">
            <a:avLst/>
          </a:prstGeom>
          <a:noFill/>
        </p:spPr>
        <p:txBody>
          <a:bodyPr wrap="square" lIns="182880" tIns="146304" rIns="182880" bIns="146304" rtlCol="0">
            <a:spAutoFit/>
          </a:bodyPr>
          <a:lstStyle/>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Hyper-V role in Windows Server 2012 or greater</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Sufficient storage at the Primary and Replica sites to host virtual workloads</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Network connectivity between the Primary and Replica sites</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Properly configured firewall rules to permit replication </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X.509v3 certificate(s) to support Mutual Authentication with certificates (not required)</a:t>
            </a:r>
          </a:p>
        </p:txBody>
      </p:sp>
    </p:spTree>
    <p:extLst>
      <p:ext uri="{BB962C8B-B14F-4D97-AF65-F5344CB8AC3E}">
        <p14:creationId xmlns:p14="http://schemas.microsoft.com/office/powerpoint/2010/main" val="41173990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Hyper-V Replica &amp; ASR use cases</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a:extLst>
              <a:ext uri="{FF2B5EF4-FFF2-40B4-BE49-F238E27FC236}">
                <a16:creationId xmlns:a16="http://schemas.microsoft.com/office/drawing/2014/main" id="{15BB538E-1722-47F2-8CE7-2C8ED89526A0}"/>
              </a:ext>
            </a:extLst>
          </p:cNvPr>
          <p:cNvSpPr txBox="1"/>
          <p:nvPr/>
        </p:nvSpPr>
        <p:spPr>
          <a:xfrm>
            <a:off x="418645" y="1338898"/>
            <a:ext cx="11213869" cy="2880789"/>
          </a:xfrm>
          <a:prstGeom prst="rect">
            <a:avLst/>
          </a:prstGeom>
          <a:noFill/>
        </p:spPr>
        <p:txBody>
          <a:bodyPr wrap="square" lIns="182880" tIns="146304" rIns="182880" bIns="146304" rtlCol="0">
            <a:spAutoFit/>
          </a:bodyPr>
          <a:lstStyle/>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Primarily for disaster recovery and business continuity</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Site to site cross-replication protection (ASR to Azure offering failover)</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Host failure within a site (Hyper-V replica)</a:t>
            </a:r>
          </a:p>
          <a:p>
            <a:pPr>
              <a:lnSpc>
                <a:spcPct val="90000"/>
              </a:lnSpc>
              <a:spcBef>
                <a:spcPts val="1200"/>
              </a:spcBef>
              <a:spcAft>
                <a:spcPts val="600"/>
              </a:spcAft>
            </a:pPr>
            <a:r>
              <a:rPr lang="en-US" sz="2400" dirty="0">
                <a:gradFill>
                  <a:gsLst>
                    <a:gs pos="2917">
                      <a:schemeClr val="tx1"/>
                    </a:gs>
                    <a:gs pos="30000">
                      <a:schemeClr val="tx1"/>
                    </a:gs>
                  </a:gsLst>
                  <a:lin ang="5400000" scaled="0"/>
                </a:gradFill>
                <a:highlight>
                  <a:srgbClr val="FFFF00"/>
                </a:highlight>
                <a:latin typeface="Calibri" panose="020F0502020204030204" pitchFamily="34" charset="0"/>
                <a:cs typeface="Calibri" panose="020F0502020204030204" pitchFamily="34" charset="0"/>
              </a:rPr>
              <a:t>Migration mechanism to move from one site to another</a:t>
            </a:r>
          </a:p>
          <a:p>
            <a:pPr>
              <a:lnSpc>
                <a:spcPct val="90000"/>
              </a:lnSpc>
              <a:spcBef>
                <a:spcPts val="1200"/>
              </a:spcBef>
              <a:spcAft>
                <a:spcPts val="600"/>
              </a:spcAft>
            </a:pPr>
            <a:endPar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683538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88391" y="487"/>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275573"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p>
        </p:txBody>
      </p:sp>
      <p:sp>
        <p:nvSpPr>
          <p:cNvPr id="82" name="Rectangle 81"/>
          <p:cNvSpPr/>
          <p:nvPr/>
        </p:nvSpPr>
        <p:spPr bwMode="auto">
          <a:xfrm>
            <a:off x="7593082" y="5004257"/>
            <a:ext cx="3199000" cy="115829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85" name="TextBox 84"/>
          <p:cNvSpPr txBox="1"/>
          <p:nvPr/>
        </p:nvSpPr>
        <p:spPr>
          <a:xfrm>
            <a:off x="7996196" y="5850111"/>
            <a:ext cx="37670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Hyper-V</a:t>
            </a:r>
          </a:p>
        </p:txBody>
      </p:sp>
      <p:sp>
        <p:nvSpPr>
          <p:cNvPr id="86" name="TextBox 85"/>
          <p:cNvSpPr txBox="1"/>
          <p:nvPr/>
        </p:nvSpPr>
        <p:spPr>
          <a:xfrm>
            <a:off x="9941322" y="5850111"/>
            <a:ext cx="518593"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Bare metal</a:t>
            </a:r>
          </a:p>
        </p:txBody>
      </p:sp>
      <p:sp>
        <p:nvSpPr>
          <p:cNvPr id="87" name="TextBox 86"/>
          <p:cNvSpPr txBox="1"/>
          <p:nvPr/>
        </p:nvSpPr>
        <p:spPr>
          <a:xfrm>
            <a:off x="8327767" y="6298617"/>
            <a:ext cx="1729641" cy="149272"/>
          </a:xfrm>
          <a:prstGeom prst="rect">
            <a:avLst/>
          </a:prstGeom>
          <a:noFill/>
        </p:spPr>
        <p:txBody>
          <a:bodyPr wrap="none" lIns="0" tIns="0" rIns="0" bIns="0" rtlCol="0">
            <a:sp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On-premises/cloud Datacenter</a:t>
            </a:r>
          </a:p>
        </p:txBody>
      </p:sp>
      <p:sp>
        <p:nvSpPr>
          <p:cNvPr id="88" name="TextBox 87"/>
          <p:cNvSpPr txBox="1"/>
          <p:nvPr/>
        </p:nvSpPr>
        <p:spPr>
          <a:xfrm rot="16200000">
            <a:off x="7001584" y="5670486"/>
            <a:ext cx="715029" cy="285132"/>
          </a:xfrm>
          <a:prstGeom prst="rect">
            <a:avLst/>
          </a:prstGeom>
          <a:noFill/>
        </p:spPr>
        <p:txBody>
          <a:bodyPr wrap="none" lIns="0" tIns="0" rIns="0" bIns="0" rtlCol="0">
            <a:spAutoFit/>
          </a:bodyPr>
          <a:lstStyle/>
          <a:p>
            <a:pPr defTabSz="914367">
              <a:lnSpc>
                <a:spcPct val="90000"/>
              </a:lnSpc>
              <a:spcAft>
                <a:spcPts val="576"/>
              </a:spcAft>
            </a:pP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Production</a:t>
            </a:r>
            <a:b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b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Environment</a:t>
            </a:r>
          </a:p>
        </p:txBody>
      </p:sp>
      <p:pic>
        <p:nvPicPr>
          <p:cNvPr id="89" name="Picture 88"/>
          <p:cNvPicPr>
            <a:picLocks noChangeAspect="1"/>
          </p:cNvPicPr>
          <p:nvPr/>
        </p:nvPicPr>
        <p:blipFill rotWithShape="1">
          <a:blip r:embed="rId3">
            <a:duotone>
              <a:schemeClr val="accent4">
                <a:shade val="45000"/>
                <a:satMod val="135000"/>
              </a:schemeClr>
              <a:prstClr val="white"/>
            </a:duotone>
          </a:blip>
          <a:srcRect l="2933" r="71812" b="64838"/>
          <a:stretch/>
        </p:blipFill>
        <p:spPr>
          <a:xfrm>
            <a:off x="8821734" y="5780270"/>
            <a:ext cx="685910" cy="267608"/>
          </a:xfrm>
          <a:prstGeom prst="rect">
            <a:avLst/>
          </a:prstGeom>
        </p:spPr>
      </p:pic>
      <p:cxnSp>
        <p:nvCxnSpPr>
          <p:cNvPr id="125" name="Straight Connector 124"/>
          <p:cNvCxnSpPr/>
          <p:nvPr/>
        </p:nvCxnSpPr>
        <p:spPr>
          <a:xfrm flipV="1">
            <a:off x="10745155" y="4039305"/>
            <a:ext cx="0" cy="677482"/>
          </a:xfrm>
          <a:prstGeom prst="line">
            <a:avLst/>
          </a:prstGeom>
          <a:ln w="25400" cap="rnd">
            <a:solidFill>
              <a:schemeClr val="accent2">
                <a:lumMod val="40000"/>
                <a:lumOff val="6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10429053" y="3808990"/>
            <a:ext cx="641201" cy="162865"/>
          </a:xfrm>
          <a:prstGeom prst="rect">
            <a:avLst/>
          </a:prstGeom>
          <a:noFill/>
        </p:spPr>
        <p:txBody>
          <a:bodyPr wrap="none" lIns="0" tIns="0" rIns="0" bIns="0" rtlCol="0">
            <a:spAutoFit/>
          </a:bodyPr>
          <a:lstStyle/>
          <a:p>
            <a:pPr algn="ctr" defTabSz="914367">
              <a:lnSpc>
                <a:spcPct val="90000"/>
              </a:lnSpc>
              <a:spcAft>
                <a:spcPts val="576"/>
              </a:spcAft>
            </a:pPr>
            <a:r>
              <a:rPr lang="en-US" sz="1176"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Downtime</a:t>
            </a:r>
          </a:p>
        </p:txBody>
      </p:sp>
      <p:sp>
        <p:nvSpPr>
          <p:cNvPr id="127" name="TextBox 126"/>
          <p:cNvSpPr txBox="1"/>
          <p:nvPr/>
        </p:nvSpPr>
        <p:spPr>
          <a:xfrm>
            <a:off x="6690145" y="3156511"/>
            <a:ext cx="1061180" cy="840230"/>
          </a:xfrm>
          <a:prstGeom prst="rect">
            <a:avLst/>
          </a:prstGeom>
          <a:noFill/>
        </p:spPr>
        <p:txBody>
          <a:bodyPr wrap="square" lIns="0" tIns="0" rIns="0" bIns="0" rtlCol="0">
            <a:spAutoFit/>
          </a:bodyPr>
          <a:lstStyle/>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Automated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Policy-based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Orchestrated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p:txBody>
      </p:sp>
      <p:grpSp>
        <p:nvGrpSpPr>
          <p:cNvPr id="128" name="Group 127"/>
          <p:cNvGrpSpPr/>
          <p:nvPr/>
        </p:nvGrpSpPr>
        <p:grpSpPr>
          <a:xfrm rot="10800000">
            <a:off x="7907904" y="3198404"/>
            <a:ext cx="118348" cy="722064"/>
            <a:chOff x="6706249" y="2303505"/>
            <a:chExt cx="577419" cy="3780857"/>
          </a:xfrm>
        </p:grpSpPr>
        <p:sp>
          <p:nvSpPr>
            <p:cNvPr id="129"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2745"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69" name="Straight Connector 168"/>
            <p:cNvCxnSpPr/>
            <p:nvPr/>
          </p:nvCxnSpPr>
          <p:spPr>
            <a:xfrm flipH="1">
              <a:off x="6706249" y="4193933"/>
              <a:ext cx="259389" cy="0"/>
            </a:xfrm>
            <a:prstGeom prst="line">
              <a:avLst/>
            </a:pr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70" name="TextBox 169"/>
          <p:cNvSpPr txBox="1"/>
          <p:nvPr/>
        </p:nvSpPr>
        <p:spPr>
          <a:xfrm>
            <a:off x="7390863" y="681375"/>
            <a:ext cx="703077" cy="325858"/>
          </a:xfrm>
          <a:prstGeom prst="rect">
            <a:avLst/>
          </a:prstGeom>
          <a:noFill/>
        </p:spPr>
        <p:txBody>
          <a:bodyPr wrap="none" lIns="0" tIns="0" rIns="0" bIns="0" rtlCol="0">
            <a:spAutoFit/>
          </a:bodyPr>
          <a:lstStyle/>
          <a:p>
            <a:pPr algn="ctr" defTabSz="914367">
              <a:lnSpc>
                <a:spcPct val="90000"/>
              </a:lnSpc>
              <a:spcAft>
                <a:spcPts val="576"/>
              </a:spcAft>
            </a:pPr>
            <a:r>
              <a:rPr lang="en-US" sz="2353"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sp>
        <p:nvSpPr>
          <p:cNvPr id="171" name="TextBox 170"/>
          <p:cNvSpPr txBox="1"/>
          <p:nvPr/>
        </p:nvSpPr>
        <p:spPr>
          <a:xfrm rot="16200000">
            <a:off x="8941749" y="3509401"/>
            <a:ext cx="645885"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ExpressRoute</a:t>
            </a:r>
          </a:p>
        </p:txBody>
      </p:sp>
      <p:grpSp>
        <p:nvGrpSpPr>
          <p:cNvPr id="172" name="Group 171"/>
          <p:cNvGrpSpPr/>
          <p:nvPr/>
        </p:nvGrpSpPr>
        <p:grpSpPr>
          <a:xfrm>
            <a:off x="9451633" y="2960523"/>
            <a:ext cx="437520" cy="1211179"/>
            <a:chOff x="8749847" y="3482220"/>
            <a:chExt cx="392312" cy="1086030"/>
          </a:xfrm>
          <a:solidFill>
            <a:schemeClr val="accent5"/>
          </a:solidFill>
        </p:grpSpPr>
        <p:cxnSp>
          <p:nvCxnSpPr>
            <p:cNvPr id="173" name="Straight Arrow Connector 172"/>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4" name="Oval 173"/>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75" name="Picture 174"/>
          <p:cNvPicPr>
            <a:picLocks noChangeAspect="1"/>
          </p:cNvPicPr>
          <p:nvPr/>
        </p:nvPicPr>
        <p:blipFill>
          <a:blip r:embed="rId4">
            <a:lum bright="70000" contrast="-70000"/>
          </a:blip>
          <a:stretch>
            <a:fillRect/>
          </a:stretch>
        </p:blipFill>
        <p:spPr>
          <a:xfrm>
            <a:off x="9535013" y="3475891"/>
            <a:ext cx="280720" cy="167582"/>
          </a:xfrm>
          <a:prstGeom prst="rect">
            <a:avLst/>
          </a:prstGeom>
        </p:spPr>
      </p:pic>
      <p:sp>
        <p:nvSpPr>
          <p:cNvPr id="176" name="TextBox 175"/>
          <p:cNvSpPr txBox="1"/>
          <p:nvPr/>
        </p:nvSpPr>
        <p:spPr>
          <a:xfrm rot="16200000">
            <a:off x="8218206" y="3509426"/>
            <a:ext cx="19556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VPN</a:t>
            </a:r>
          </a:p>
        </p:txBody>
      </p:sp>
      <p:grpSp>
        <p:nvGrpSpPr>
          <p:cNvPr id="177" name="Group 176"/>
          <p:cNvGrpSpPr/>
          <p:nvPr/>
        </p:nvGrpSpPr>
        <p:grpSpPr>
          <a:xfrm>
            <a:off x="8498889" y="2963179"/>
            <a:ext cx="437520" cy="1211179"/>
            <a:chOff x="8749847" y="3482220"/>
            <a:chExt cx="392312" cy="1086030"/>
          </a:xfrm>
          <a:solidFill>
            <a:schemeClr val="accent5"/>
          </a:solidFill>
        </p:grpSpPr>
        <p:cxnSp>
          <p:nvCxnSpPr>
            <p:cNvPr id="178" name="Straight Arrow Connector 177"/>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9" name="Oval 178"/>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80" name="Picture 179"/>
          <p:cNvPicPr>
            <a:picLocks noChangeAspect="1"/>
          </p:cNvPicPr>
          <p:nvPr/>
        </p:nvPicPr>
        <p:blipFill>
          <a:blip r:embed="rId5">
            <a:lum bright="70000" contrast="-70000"/>
          </a:blip>
          <a:stretch>
            <a:fillRect/>
          </a:stretch>
        </p:blipFill>
        <p:spPr>
          <a:xfrm>
            <a:off x="8567371" y="3491499"/>
            <a:ext cx="304174" cy="173911"/>
          </a:xfrm>
          <a:prstGeom prst="rect">
            <a:avLst/>
          </a:prstGeom>
        </p:spPr>
      </p:pic>
      <p:sp>
        <p:nvSpPr>
          <p:cNvPr id="181" name="TextBox 180"/>
          <p:cNvSpPr txBox="1"/>
          <p:nvPr/>
        </p:nvSpPr>
        <p:spPr>
          <a:xfrm>
            <a:off x="10101311" y="4730947"/>
            <a:ext cx="26930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App n</a:t>
            </a:r>
          </a:p>
        </p:txBody>
      </p:sp>
      <p:pic>
        <p:nvPicPr>
          <p:cNvPr id="182" name="Picture 181"/>
          <p:cNvPicPr>
            <a:picLocks noChangeAspect="1"/>
          </p:cNvPicPr>
          <p:nvPr/>
        </p:nvPicPr>
        <p:blipFill>
          <a:blip r:embed="rId6">
            <a:duotone>
              <a:schemeClr val="accent5">
                <a:shade val="45000"/>
                <a:satMod val="135000"/>
              </a:schemeClr>
              <a:prstClr val="white"/>
            </a:duotone>
          </a:blip>
          <a:stretch>
            <a:fillRect/>
          </a:stretch>
        </p:blipFill>
        <p:spPr>
          <a:xfrm>
            <a:off x="9999406" y="4269743"/>
            <a:ext cx="471160" cy="379188"/>
          </a:xfrm>
          <a:prstGeom prst="rect">
            <a:avLst/>
          </a:prstGeom>
        </p:spPr>
      </p:pic>
      <p:sp>
        <p:nvSpPr>
          <p:cNvPr id="183" name="TextBox 182"/>
          <p:cNvSpPr txBox="1"/>
          <p:nvPr/>
        </p:nvSpPr>
        <p:spPr>
          <a:xfrm>
            <a:off x="7925455" y="4730946"/>
            <a:ext cx="43441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Exchange</a:t>
            </a:r>
          </a:p>
        </p:txBody>
      </p:sp>
      <p:pic>
        <p:nvPicPr>
          <p:cNvPr id="184" name="Picture 183"/>
          <p:cNvPicPr>
            <a:picLocks noChangeAspect="1"/>
          </p:cNvPicPr>
          <p:nvPr/>
        </p:nvPicPr>
        <p:blipFill>
          <a:blip r:embed="rId7">
            <a:duotone>
              <a:schemeClr val="accent4">
                <a:shade val="45000"/>
                <a:satMod val="135000"/>
              </a:schemeClr>
              <a:prstClr val="white"/>
            </a:duotone>
          </a:blip>
          <a:stretch>
            <a:fillRect/>
          </a:stretch>
        </p:blipFill>
        <p:spPr>
          <a:xfrm>
            <a:off x="7955549" y="4272034"/>
            <a:ext cx="390956" cy="374599"/>
          </a:xfrm>
          <a:prstGeom prst="rect">
            <a:avLst/>
          </a:prstGeom>
        </p:spPr>
      </p:pic>
      <p:sp>
        <p:nvSpPr>
          <p:cNvPr id="185" name="TextBox 184"/>
          <p:cNvSpPr txBox="1"/>
          <p:nvPr/>
        </p:nvSpPr>
        <p:spPr>
          <a:xfrm>
            <a:off x="9287341" y="4730945"/>
            <a:ext cx="501740"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SharePoint</a:t>
            </a:r>
          </a:p>
        </p:txBody>
      </p:sp>
      <p:pic>
        <p:nvPicPr>
          <p:cNvPr id="186" name="Picture 185"/>
          <p:cNvPicPr>
            <a:picLocks noChangeAspect="1"/>
          </p:cNvPicPr>
          <p:nvPr/>
        </p:nvPicPr>
        <p:blipFill>
          <a:blip r:embed="rId8">
            <a:duotone>
              <a:schemeClr val="accent4">
                <a:shade val="45000"/>
                <a:satMod val="135000"/>
              </a:schemeClr>
              <a:prstClr val="white"/>
            </a:duotone>
          </a:blip>
          <a:stretch>
            <a:fillRect/>
          </a:stretch>
        </p:blipFill>
        <p:spPr>
          <a:xfrm>
            <a:off x="9431059" y="4280462"/>
            <a:ext cx="379692" cy="357743"/>
          </a:xfrm>
          <a:prstGeom prst="rect">
            <a:avLst/>
          </a:prstGeom>
        </p:spPr>
      </p:pic>
      <p:sp>
        <p:nvSpPr>
          <p:cNvPr id="187" name="TextBox 186"/>
          <p:cNvSpPr txBox="1"/>
          <p:nvPr/>
        </p:nvSpPr>
        <p:spPr>
          <a:xfrm>
            <a:off x="8757137" y="4730946"/>
            <a:ext cx="174728"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SAP</a:t>
            </a:r>
          </a:p>
        </p:txBody>
      </p:sp>
      <p:pic>
        <p:nvPicPr>
          <p:cNvPr id="188" name="Picture 187"/>
          <p:cNvPicPr>
            <a:picLocks noChangeAspect="1"/>
          </p:cNvPicPr>
          <p:nvPr/>
        </p:nvPicPr>
        <p:blipFill>
          <a:blip r:embed="rId9">
            <a:duotone>
              <a:schemeClr val="accent5">
                <a:shade val="45000"/>
                <a:satMod val="135000"/>
              </a:schemeClr>
              <a:prstClr val="white"/>
            </a:duotone>
          </a:blip>
          <a:stretch>
            <a:fillRect/>
          </a:stretch>
        </p:blipFill>
        <p:spPr>
          <a:xfrm>
            <a:off x="8618595" y="4308708"/>
            <a:ext cx="450109" cy="301254"/>
          </a:xfrm>
          <a:prstGeom prst="rect">
            <a:avLst/>
          </a:prstGeom>
        </p:spPr>
      </p:pic>
      <p:grpSp>
        <p:nvGrpSpPr>
          <p:cNvPr id="190" name="Group 189"/>
          <p:cNvGrpSpPr/>
          <p:nvPr/>
        </p:nvGrpSpPr>
        <p:grpSpPr>
          <a:xfrm>
            <a:off x="8085671" y="1274152"/>
            <a:ext cx="1913733" cy="1372226"/>
            <a:chOff x="8247805" y="1465816"/>
            <a:chExt cx="1952107" cy="1399742"/>
          </a:xfrm>
        </p:grpSpPr>
        <p:sp>
          <p:nvSpPr>
            <p:cNvPr id="191" name="Rectangle 190"/>
            <p:cNvSpPr/>
            <p:nvPr/>
          </p:nvSpPr>
          <p:spPr bwMode="auto">
            <a:xfrm>
              <a:off x="8553910" y="1465816"/>
              <a:ext cx="1646002" cy="139974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TextBox 191"/>
            <p:cNvSpPr txBox="1"/>
            <p:nvPr/>
          </p:nvSpPr>
          <p:spPr>
            <a:xfrm rot="16200000">
              <a:off x="8058266" y="2420382"/>
              <a:ext cx="628377" cy="249299"/>
            </a:xfrm>
            <a:prstGeom prst="rect">
              <a:avLst/>
            </a:prstGeom>
            <a:noFill/>
          </p:spPr>
          <p:txBody>
            <a:bodyPr wrap="none" lIns="0" tIns="0" rIns="0" bIns="0" rtlCol="0">
              <a:spAutoFit/>
            </a:bodyPr>
            <a:lstStyle/>
            <a:p>
              <a:pP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93" name="TextBox 192"/>
            <p:cNvSpPr txBox="1"/>
            <p:nvPr/>
          </p:nvSpPr>
          <p:spPr>
            <a:xfrm>
              <a:off x="9615288" y="2606569"/>
              <a:ext cx="274704"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App n</a:t>
              </a:r>
            </a:p>
          </p:txBody>
        </p:sp>
        <p:pic>
          <p:nvPicPr>
            <p:cNvPr id="194" name="Picture 193"/>
            <p:cNvPicPr>
              <a:picLocks noChangeAspect="1"/>
            </p:cNvPicPr>
            <p:nvPr/>
          </p:nvPicPr>
          <p:blipFill>
            <a:blip r:embed="rId6">
              <a:duotone>
                <a:schemeClr val="accent5">
                  <a:shade val="45000"/>
                  <a:satMod val="135000"/>
                </a:schemeClr>
                <a:prstClr val="white"/>
              </a:duotone>
            </a:blip>
            <a:stretch>
              <a:fillRect/>
            </a:stretch>
          </p:blipFill>
          <p:spPr>
            <a:xfrm>
              <a:off x="9548709" y="2212967"/>
              <a:ext cx="436916" cy="351628"/>
            </a:xfrm>
            <a:prstGeom prst="rect">
              <a:avLst/>
            </a:prstGeom>
            <a:ln w="22225">
              <a:noFill/>
            </a:ln>
          </p:spPr>
        </p:pic>
        <p:sp>
          <p:nvSpPr>
            <p:cNvPr id="195" name="TextBox 194"/>
            <p:cNvSpPr txBox="1"/>
            <p:nvPr/>
          </p:nvSpPr>
          <p:spPr>
            <a:xfrm>
              <a:off x="8814268" y="1986100"/>
              <a:ext cx="443125"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Exchange</a:t>
              </a:r>
            </a:p>
          </p:txBody>
        </p:sp>
        <p:pic>
          <p:nvPicPr>
            <p:cNvPr id="196" name="Picture 195"/>
            <p:cNvPicPr>
              <a:picLocks noChangeAspect="1"/>
            </p:cNvPicPr>
            <p:nvPr/>
          </p:nvPicPr>
          <p:blipFill>
            <a:blip r:embed="rId7">
              <a:duotone>
                <a:schemeClr val="accent4">
                  <a:shade val="45000"/>
                  <a:satMod val="135000"/>
                </a:schemeClr>
                <a:prstClr val="white"/>
              </a:duotone>
            </a:blip>
            <a:stretch>
              <a:fillRect/>
            </a:stretch>
          </p:blipFill>
          <p:spPr>
            <a:xfrm>
              <a:off x="8882540" y="1581043"/>
              <a:ext cx="362541" cy="347372"/>
            </a:xfrm>
            <a:prstGeom prst="rect">
              <a:avLst/>
            </a:prstGeom>
          </p:spPr>
        </p:pic>
        <p:sp>
          <p:nvSpPr>
            <p:cNvPr id="197" name="TextBox 196"/>
            <p:cNvSpPr txBox="1"/>
            <p:nvPr/>
          </p:nvSpPr>
          <p:spPr>
            <a:xfrm>
              <a:off x="9662626" y="2011997"/>
              <a:ext cx="178232"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SAP</a:t>
              </a:r>
            </a:p>
          </p:txBody>
        </p:sp>
        <p:pic>
          <p:nvPicPr>
            <p:cNvPr id="198" name="Picture 197"/>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saturation sat="0"/>
                      </a14:imgEffect>
                      <a14:imgEffect>
                        <a14:brightnessContrast bright="64000" contrast="33000"/>
                      </a14:imgEffect>
                    </a14:imgLayer>
                  </a14:imgProps>
                </a:ext>
              </a:extLst>
            </a:blip>
            <a:stretch>
              <a:fillRect/>
            </a:stretch>
          </p:blipFill>
          <p:spPr>
            <a:xfrm>
              <a:off x="9540754" y="1601081"/>
              <a:ext cx="459135" cy="307295"/>
            </a:xfrm>
            <a:prstGeom prst="rect">
              <a:avLst/>
            </a:prstGeom>
          </p:spPr>
        </p:pic>
        <p:sp>
          <p:nvSpPr>
            <p:cNvPr id="199" name="TextBox 198"/>
            <p:cNvSpPr txBox="1"/>
            <p:nvPr/>
          </p:nvSpPr>
          <p:spPr>
            <a:xfrm>
              <a:off x="8784997" y="2606568"/>
              <a:ext cx="511801"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SharePoint</a:t>
              </a:r>
            </a:p>
          </p:txBody>
        </p:sp>
        <p:pic>
          <p:nvPicPr>
            <p:cNvPr id="200" name="Picture 199"/>
            <p:cNvPicPr>
              <a:picLocks noChangeAspect="1"/>
            </p:cNvPicPr>
            <p:nvPr/>
          </p:nvPicPr>
          <p:blipFill>
            <a:blip r:embed="rId8">
              <a:duotone>
                <a:schemeClr val="accent4">
                  <a:shade val="45000"/>
                  <a:satMod val="135000"/>
                </a:schemeClr>
                <a:prstClr val="white"/>
              </a:duotone>
            </a:blip>
            <a:stretch>
              <a:fillRect/>
            </a:stretch>
          </p:blipFill>
          <p:spPr>
            <a:xfrm>
              <a:off x="8891000" y="2210637"/>
              <a:ext cx="387306" cy="364917"/>
            </a:xfrm>
            <a:prstGeom prst="rect">
              <a:avLst/>
            </a:prstGeom>
          </p:spPr>
        </p:pic>
      </p:grpSp>
      <p:grpSp>
        <p:nvGrpSpPr>
          <p:cNvPr id="201" name="Group 4"/>
          <p:cNvGrpSpPr>
            <a:grpSpLocks noChangeAspect="1"/>
          </p:cNvGrpSpPr>
          <p:nvPr/>
        </p:nvGrpSpPr>
        <p:grpSpPr bwMode="auto">
          <a:xfrm>
            <a:off x="10510179" y="4852006"/>
            <a:ext cx="443815" cy="441837"/>
            <a:chOff x="3693" y="1979"/>
            <a:chExt cx="449" cy="447"/>
          </a:xfrm>
        </p:grpSpPr>
        <p:sp>
          <p:nvSpPr>
            <p:cNvPr id="202" name="Oval 5"/>
            <p:cNvSpPr>
              <a:spLocks noChangeArrowheads="1"/>
            </p:cNvSpPr>
            <p:nvPr/>
          </p:nvSpPr>
          <p:spPr bwMode="auto">
            <a:xfrm>
              <a:off x="3693" y="1979"/>
              <a:ext cx="449" cy="447"/>
            </a:xfrm>
            <a:prstGeom prst="ellipse">
              <a:avLst/>
            </a:prstGeom>
            <a:solidFill>
              <a:srgbClr val="9FCCF0"/>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3"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tx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04" name="Group 15"/>
          <p:cNvGrpSpPr>
            <a:grpSpLocks noChangeAspect="1"/>
          </p:cNvGrpSpPr>
          <p:nvPr/>
        </p:nvGrpSpPr>
        <p:grpSpPr bwMode="auto">
          <a:xfrm>
            <a:off x="9976344" y="5151500"/>
            <a:ext cx="453975" cy="628771"/>
            <a:chOff x="3695" y="1849"/>
            <a:chExt cx="445" cy="707"/>
          </a:xfrm>
          <a:solidFill>
            <a:srgbClr val="9FCCF0"/>
          </a:solidFill>
        </p:grpSpPr>
        <p:sp>
          <p:nvSpPr>
            <p:cNvPr id="205"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6"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7"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8"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9"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0"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1"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2"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3"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4"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15" name="Group 15"/>
          <p:cNvGrpSpPr>
            <a:grpSpLocks noChangeAspect="1"/>
          </p:cNvGrpSpPr>
          <p:nvPr/>
        </p:nvGrpSpPr>
        <p:grpSpPr bwMode="auto">
          <a:xfrm>
            <a:off x="8968451" y="5151500"/>
            <a:ext cx="453975" cy="628771"/>
            <a:chOff x="3695" y="1849"/>
            <a:chExt cx="445" cy="707"/>
          </a:xfrm>
          <a:solidFill>
            <a:srgbClr val="9FCCF0"/>
          </a:solidFill>
        </p:grpSpPr>
        <p:sp>
          <p:nvSpPr>
            <p:cNvPr id="216"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7"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8"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9"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0"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1"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2"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3"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4"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5"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26" name="Group 15"/>
          <p:cNvGrpSpPr>
            <a:grpSpLocks noChangeAspect="1"/>
          </p:cNvGrpSpPr>
          <p:nvPr/>
        </p:nvGrpSpPr>
        <p:grpSpPr bwMode="auto">
          <a:xfrm>
            <a:off x="7960560" y="5151500"/>
            <a:ext cx="453975" cy="628771"/>
            <a:chOff x="3695" y="1849"/>
            <a:chExt cx="445" cy="707"/>
          </a:xfrm>
          <a:solidFill>
            <a:srgbClr val="9FCCF0"/>
          </a:solidFill>
        </p:grpSpPr>
        <p:sp>
          <p:nvSpPr>
            <p:cNvPr id="22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8"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9"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0"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1"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2"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3"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4"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5"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6"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90" name="Group 89"/>
          <p:cNvGrpSpPr>
            <a:grpSpLocks noChangeAspect="1"/>
          </p:cNvGrpSpPr>
          <p:nvPr/>
        </p:nvGrpSpPr>
        <p:grpSpPr bwMode="auto">
          <a:xfrm>
            <a:off x="7135029" y="503067"/>
            <a:ext cx="3946312" cy="2405820"/>
            <a:chOff x="2581" y="1387"/>
            <a:chExt cx="2677" cy="1632"/>
          </a:xfrm>
          <a:noFill/>
        </p:grpSpPr>
        <p:sp>
          <p:nvSpPr>
            <p:cNvPr id="91"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92"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93" name="Rectangle 92"/>
          <p:cNvSpPr/>
          <p:nvPr/>
        </p:nvSpPr>
        <p:spPr>
          <a:xfrm>
            <a:off x="394451" y="1330354"/>
            <a:ext cx="5026941" cy="4201150"/>
          </a:xfrm>
          <a:prstGeom prst="rect">
            <a:avLst/>
          </a:prstGeom>
        </p:spPr>
        <p:txBody>
          <a:bodyPr wrap="square" lIns="179285" rIns="179285">
            <a:spAutoFit/>
          </a:bodyPr>
          <a:lstStyle/>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Automated, seamless disaster recovery from the cloud to protect applications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Provides application-consistent recovery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of critical workloads</a:t>
            </a:r>
          </a:p>
          <a:p>
            <a:pPr defTabSz="878727" fontAlgn="base">
              <a:lnSpc>
                <a:spcPct val="150000"/>
              </a:lnSpc>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Leverage current investments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Orchestrate one-click recovery even for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complex multi-tier applications</a:t>
            </a:r>
          </a:p>
          <a:p>
            <a:pPr defTabSz="878727" fontAlgn="base">
              <a:spcBef>
                <a:spcPct val="0"/>
              </a:spcBef>
              <a:spcAft>
                <a:spcPts val="1153"/>
              </a:spcAft>
              <a:defRPr/>
            </a:pPr>
            <a:endPar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a:p>
            <a:pPr lvl="0" defTabSz="878727" fontAlgn="base">
              <a:spcBef>
                <a:spcPct val="0"/>
              </a:spcBef>
              <a:spcAft>
                <a:spcPts val="1153"/>
              </a:spcAft>
              <a:defRPr/>
            </a:pPr>
            <a:r>
              <a:rPr lang="en-US" b="1"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WHEN NOT</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Workload requires synchronous replication, data outside of VHD</a:t>
            </a:r>
          </a:p>
        </p:txBody>
      </p:sp>
    </p:spTree>
    <p:extLst>
      <p:ext uri="{BB962C8B-B14F-4D97-AF65-F5344CB8AC3E}">
        <p14:creationId xmlns:p14="http://schemas.microsoft.com/office/powerpoint/2010/main" val="1565720964"/>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a:extLst>
              <a:ext uri="{FF2B5EF4-FFF2-40B4-BE49-F238E27FC236}">
                <a16:creationId xmlns:a16="http://schemas.microsoft.com/office/drawing/2014/main" id="{15BB538E-1722-47F2-8CE7-2C8ED89526A0}"/>
              </a:ext>
            </a:extLst>
          </p:cNvPr>
          <p:cNvSpPr txBox="1"/>
          <p:nvPr/>
        </p:nvSpPr>
        <p:spPr>
          <a:xfrm>
            <a:off x="418645" y="1338898"/>
            <a:ext cx="11213869" cy="4407360"/>
          </a:xfrm>
          <a:prstGeom prst="rect">
            <a:avLst/>
          </a:prstGeom>
          <a:noFill/>
        </p:spPr>
        <p:txBody>
          <a:bodyPr wrap="square" lIns="182880" tIns="146304" rIns="182880" bIns="146304" rtlCol="0">
            <a:spAutoFit/>
          </a:bodyPr>
          <a:lstStyle/>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Replication support:</a:t>
            </a:r>
          </a:p>
          <a:p>
            <a:pPr>
              <a:lnSpc>
                <a:spcPct val="90000"/>
              </a:lnSpc>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	</a:t>
            </a:r>
            <a:r>
              <a:rPr lang="en-US" sz="20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On-premises VMware VMs</a:t>
            </a:r>
          </a:p>
          <a:p>
            <a:pPr>
              <a:lnSpc>
                <a:spcPct val="90000"/>
              </a:lnSpc>
              <a:spcAft>
                <a:spcPts val="600"/>
              </a:spcAft>
            </a:pPr>
            <a:r>
              <a:rPr lang="en-US" sz="20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	Hyper-V VMs</a:t>
            </a:r>
          </a:p>
          <a:p>
            <a:pPr>
              <a:lnSpc>
                <a:spcPct val="90000"/>
              </a:lnSpc>
              <a:spcAft>
                <a:spcPts val="600"/>
              </a:spcAft>
            </a:pPr>
            <a:r>
              <a:rPr lang="en-US" sz="20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	Windows and Linux physical servers</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Disks &lt;= 1023 GB</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VMs with 64 disks (64 TB) and leverage SQL Always On for DB workload</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Gen-2 to Gen-1 Hyper-V conversion at failover</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Push install from ASR – remote WMI and file and printer sharing</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61134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6301" y="266008"/>
            <a:ext cx="11152188" cy="747713"/>
          </a:xfrm>
        </p:spPr>
        <p:txBody>
          <a:bodyPr/>
          <a:lstStyle/>
          <a:p>
            <a:pPr defTabSz="914367"/>
            <a:r>
              <a:rPr lang="en-US" sz="40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support matrix *</a:t>
            </a:r>
          </a:p>
        </p:txBody>
      </p:sp>
      <p:graphicFrame>
        <p:nvGraphicFramePr>
          <p:cNvPr id="3" name="Table 2"/>
          <p:cNvGraphicFramePr>
            <a:graphicFrameLocks noGrp="1"/>
          </p:cNvGraphicFramePr>
          <p:nvPr>
            <p:extLst/>
          </p:nvPr>
        </p:nvGraphicFramePr>
        <p:xfrm>
          <a:off x="596301" y="1172096"/>
          <a:ext cx="10692384" cy="4742611"/>
        </p:xfrm>
        <a:graphic>
          <a:graphicData uri="http://schemas.openxmlformats.org/drawingml/2006/table">
            <a:tbl>
              <a:tblPr firstRow="1" bandRow="1">
                <a:tableStyleId>{35758FB7-9AC5-4552-8A53-C91805E547FA}</a:tableStyleId>
              </a:tblPr>
              <a:tblGrid>
                <a:gridCol w="3593314">
                  <a:extLst>
                    <a:ext uri="{9D8B030D-6E8A-4147-A177-3AD203B41FA5}">
                      <a16:colId xmlns:a16="http://schemas.microsoft.com/office/drawing/2014/main" val="20000"/>
                    </a:ext>
                  </a:extLst>
                </a:gridCol>
                <a:gridCol w="1720734">
                  <a:extLst>
                    <a:ext uri="{9D8B030D-6E8A-4147-A177-3AD203B41FA5}">
                      <a16:colId xmlns:a16="http://schemas.microsoft.com/office/drawing/2014/main" val="20001"/>
                    </a:ext>
                  </a:extLst>
                </a:gridCol>
                <a:gridCol w="1613127">
                  <a:extLst>
                    <a:ext uri="{9D8B030D-6E8A-4147-A177-3AD203B41FA5}">
                      <a16:colId xmlns:a16="http://schemas.microsoft.com/office/drawing/2014/main" val="20002"/>
                    </a:ext>
                  </a:extLst>
                </a:gridCol>
                <a:gridCol w="3765209">
                  <a:extLst>
                    <a:ext uri="{9D8B030D-6E8A-4147-A177-3AD203B41FA5}">
                      <a16:colId xmlns:a16="http://schemas.microsoft.com/office/drawing/2014/main" val="20003"/>
                    </a:ext>
                  </a:extLst>
                </a:gridCol>
              </a:tblGrid>
              <a:tr h="556951">
                <a:tc>
                  <a:txBody>
                    <a:bodyPr/>
                    <a:lstStyle/>
                    <a:p>
                      <a:r>
                        <a:rPr lang="en-US" sz="2000" b="0" dirty="0">
                          <a:solidFill>
                            <a:srgbClr val="0070C0"/>
                          </a:solidFill>
                          <a:latin typeface="Calibri" panose="020F0502020204030204" pitchFamily="34" charset="0"/>
                          <a:cs typeface="Calibri" panose="020F0502020204030204" pitchFamily="34" charset="0"/>
                        </a:rPr>
                        <a:t>Source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Target</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Availability</a:t>
                      </a:r>
                      <a:r>
                        <a:rPr lang="en-US" sz="2000" b="0" baseline="0" dirty="0">
                          <a:solidFill>
                            <a:srgbClr val="0070C0"/>
                          </a:solidFill>
                          <a:latin typeface="Calibri" panose="020F0502020204030204" pitchFamily="34" charset="0"/>
                          <a:cs typeface="Calibri" panose="020F0502020204030204" pitchFamily="34" charset="0"/>
                        </a:rPr>
                        <a:t> </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Supported Guest</a:t>
                      </a:r>
                      <a:r>
                        <a:rPr lang="en-US" sz="2000" b="0" baseline="0" dirty="0">
                          <a:solidFill>
                            <a:srgbClr val="0070C0"/>
                          </a:solidFill>
                          <a:latin typeface="Calibri" panose="020F0502020204030204" pitchFamily="34" charset="0"/>
                          <a:cs typeface="Calibri" panose="020F0502020204030204" pitchFamily="34" charset="0"/>
                        </a:rPr>
                        <a:t> </a:t>
                      </a:r>
                      <a:r>
                        <a:rPr lang="en-US" sz="2000" b="0" dirty="0">
                          <a:solidFill>
                            <a:srgbClr val="0070C0"/>
                          </a:solidFill>
                          <a:latin typeface="Calibri" panose="020F0502020204030204" pitchFamily="34" charset="0"/>
                          <a:cs typeface="Calibri" panose="020F0502020204030204" pitchFamily="34" charset="0"/>
                        </a:rPr>
                        <a:t>OS</a:t>
                      </a:r>
                      <a:r>
                        <a:rPr lang="en-US" sz="2000" b="0" baseline="0" dirty="0">
                          <a:solidFill>
                            <a:srgbClr val="0070C0"/>
                          </a:solidFill>
                          <a:latin typeface="Calibri" panose="020F0502020204030204" pitchFamily="34" charset="0"/>
                          <a:cs typeface="Calibri" panose="020F0502020204030204" pitchFamily="34" charset="0"/>
                        </a:rPr>
                        <a:t> Types</a:t>
                      </a:r>
                      <a:endParaRPr lang="en-US" sz="20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4333">
                <a:tc>
                  <a:txBody>
                    <a:bodyPr/>
                    <a:lstStyle/>
                    <a:p>
                      <a:r>
                        <a:rPr lang="en-US" sz="1600" dirty="0">
                          <a:latin typeface="Calibri" panose="020F0502020204030204" pitchFamily="34" charset="0"/>
                          <a:cs typeface="Calibri" panose="020F0502020204030204" pitchFamily="34" charset="0"/>
                        </a:rPr>
                        <a:t>Hyper-V 2012 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Azure</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26004">
                <a:tc>
                  <a:txBody>
                    <a:bodyPr/>
                    <a:lstStyle/>
                    <a:p>
                      <a:r>
                        <a:rPr lang="en-US" sz="1600" dirty="0">
                          <a:latin typeface="Calibri" panose="020F0502020204030204" pitchFamily="34" charset="0"/>
                          <a:cs typeface="Calibri" panose="020F0502020204030204" pitchFamily="34" charset="0"/>
                        </a:rPr>
                        <a:t>Hyper-V</a:t>
                      </a:r>
                      <a:r>
                        <a:rPr lang="en-US" sz="1600" baseline="0" dirty="0">
                          <a:latin typeface="Calibri" panose="020F0502020204030204" pitchFamily="34" charset="0"/>
                          <a:cs typeface="Calibri" panose="020F0502020204030204" pitchFamily="34" charset="0"/>
                        </a:rPr>
                        <a:t> 2008 R2 SP1 and 2012</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a:t>
                      </a:r>
                      <a:r>
                        <a:rPr lang="en-US" sz="1600" baseline="0" dirty="0">
                          <a:latin typeface="Calibri" panose="020F0502020204030204" pitchFamily="34" charset="0"/>
                          <a:cs typeface="Calibri" panose="020F0502020204030204" pitchFamily="34" charset="0"/>
                        </a:rPr>
                        <a:t> and Linux*</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04333">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 and</a:t>
                      </a:r>
                      <a:r>
                        <a:rPr lang="en-US" sz="1600" kern="1200" dirty="0">
                          <a:effectLst/>
                          <a:latin typeface="Calibri" panose="020F0502020204030204" pitchFamily="34" charset="0"/>
                          <a:cs typeface="Calibri" panose="020F0502020204030204" pitchFamily="34" charset="0"/>
                        </a:rPr>
                        <a:t> Physical Servers</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and Linux*</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04333">
                <a:tc>
                  <a:txBody>
                    <a:bodyPr/>
                    <a:lstStyle/>
                    <a:p>
                      <a:r>
                        <a:rPr lang="en-US" sz="1600" dirty="0">
                          <a:latin typeface="Calibri" panose="020F0502020204030204" pitchFamily="34" charset="0"/>
                          <a:cs typeface="Calibri" panose="020F0502020204030204" pitchFamily="34" charset="0"/>
                        </a:rPr>
                        <a:t>Amazon Web Services (Windows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baseline="0" noProof="0" dirty="0">
                          <a:latin typeface="Calibri" panose="020F0502020204030204" pitchFamily="34" charset="0"/>
                          <a:cs typeface="Calibri" panose="020F0502020204030204" pitchFamily="34" charset="0"/>
                        </a:rPr>
                        <a:t>Windows Server 2008 R2 SP1+ (HVM only)</a:t>
                      </a:r>
                      <a:endParaRPr lang="en-US" sz="1600" kern="1200" baseline="0" dirty="0">
                        <a:solidFill>
                          <a:schemeClr val="tx1"/>
                        </a:solidFill>
                        <a:latin typeface="Calibri" panose="020F0502020204030204" pitchFamily="34" charset="0"/>
                        <a:ea typeface="+mn-ea"/>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04333">
                <a:tc>
                  <a:txBody>
                    <a:bodyPr/>
                    <a:lstStyle/>
                    <a:p>
                      <a:r>
                        <a:rPr lang="en-US" sz="1600" dirty="0">
                          <a:solidFill>
                            <a:schemeClr val="tx1"/>
                          </a:solidFill>
                          <a:latin typeface="Calibri" panose="020F0502020204030204" pitchFamily="34" charset="0"/>
                          <a:cs typeface="Calibri" panose="020F0502020204030204" pitchFamily="34" charset="0"/>
                        </a:rPr>
                        <a:t>Amazon Web Services (Linux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RHEL</a:t>
                      </a:r>
                      <a:r>
                        <a:rPr lang="en-US" sz="1600" baseline="0" dirty="0">
                          <a:solidFill>
                            <a:schemeClr val="tx1"/>
                          </a:solidFill>
                          <a:latin typeface="Calibri" panose="020F0502020204030204" pitchFamily="34" charset="0"/>
                          <a:cs typeface="Calibri" panose="020F0502020204030204" pitchFamily="34" charset="0"/>
                        </a:rPr>
                        <a:t> 6.7 HVM</a:t>
                      </a:r>
                      <a:endParaRPr lang="en-US" sz="1600" b="1" baseline="30000" dirty="0">
                        <a:solidFill>
                          <a:srgbClr val="00B05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04333">
                <a:tc>
                  <a:txBody>
                    <a:bodyPr/>
                    <a:lstStyle/>
                    <a:p>
                      <a:r>
                        <a:rPr lang="en-US" sz="1600" dirty="0">
                          <a:latin typeface="Calibri" panose="020F0502020204030204" pitchFamily="34" charset="0"/>
                          <a:cs typeface="Calibri" panose="020F0502020204030204" pitchFamily="34" charset="0"/>
                        </a:rPr>
                        <a:t>Hyper-V 2012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Hyper-V 2012R2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Hyper-V</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937835">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Hyper-V 2012R2</a:t>
                      </a:r>
                    </a:p>
                    <a:p>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via Microsoft Services Global Delivery</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Serve</a:t>
                      </a:r>
                      <a:r>
                        <a:rPr lang="en-US" sz="1600" baseline="0" dirty="0">
                          <a:latin typeface="Calibri" panose="020F0502020204030204" pitchFamily="34" charset="0"/>
                          <a:cs typeface="Calibri" panose="020F0502020204030204" pitchFamily="34" charset="0"/>
                        </a:rPr>
                        <a:t>r 2008 R2 SP1+</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5DA85D4B-200A-43E5-BB1F-380725DD4795}"/>
              </a:ext>
            </a:extLst>
          </p:cNvPr>
          <p:cNvSpPr txBox="1"/>
          <p:nvPr/>
        </p:nvSpPr>
        <p:spPr>
          <a:xfrm>
            <a:off x="596301" y="6073082"/>
            <a:ext cx="11049830" cy="307777"/>
          </a:xfrm>
          <a:prstGeom prst="rect">
            <a:avLst/>
          </a:prstGeom>
          <a:noFill/>
        </p:spPr>
        <p:txBody>
          <a:bodyPr wrap="square" lIns="0" tIns="0" rIns="0" bIns="0" rtlCol="0">
            <a:spAutoFit/>
          </a:bodyPr>
          <a:lstStyle/>
          <a:p>
            <a:r>
              <a:rPr lang="en-US" sz="2000" i="1" spc="-70" dirty="0">
                <a:gradFill>
                  <a:gsLst>
                    <a:gs pos="2917">
                      <a:schemeClr val="bg2"/>
                    </a:gs>
                    <a:gs pos="95000">
                      <a:schemeClr val="bg2"/>
                    </a:gs>
                  </a:gsLst>
                  <a:lin ang="5400000" scaled="0"/>
                </a:gradFill>
                <a:latin typeface="Calibri" panose="020F0502020204030204" pitchFamily="34" charset="0"/>
                <a:cs typeface="Calibri" panose="020F0502020204030204" pitchFamily="34" charset="0"/>
              </a:rPr>
              <a:t>* May be asked on the exam what ASR will support for a certain scenario</a:t>
            </a:r>
          </a:p>
        </p:txBody>
      </p:sp>
      <p:sp>
        <p:nvSpPr>
          <p:cNvPr id="5" name="Rectangle 4">
            <a:extLst>
              <a:ext uri="{FF2B5EF4-FFF2-40B4-BE49-F238E27FC236}">
                <a16:creationId xmlns:a16="http://schemas.microsoft.com/office/drawing/2014/main" id="{3CF91400-3DDF-4BA9-A62B-E0C58F2E278D}"/>
              </a:ext>
            </a:extLst>
          </p:cNvPr>
          <p:cNvSpPr/>
          <p:nvPr/>
        </p:nvSpPr>
        <p:spPr>
          <a:xfrm>
            <a:off x="596300" y="6298236"/>
            <a:ext cx="11309753" cy="523220"/>
          </a:xfrm>
          <a:prstGeom prst="rect">
            <a:avLst/>
          </a:prstGeom>
        </p:spPr>
        <p:txBody>
          <a:bodyPr wrap="square">
            <a:spAutoFit/>
          </a:bodyPr>
          <a:lstStyle/>
          <a:p>
            <a:pPr lvl="0">
              <a:defRPr/>
            </a:pPr>
            <a:r>
              <a:rPr lang="en-US" sz="2800" dirty="0"/>
              <a:t>Source: </a:t>
            </a:r>
            <a:r>
              <a:rPr lang="en-US" sz="2800" dirty="0">
                <a:hlinkClick r:id="rId3"/>
              </a:rPr>
              <a:t>https://docs.microsoft.com/en-us/azure/site-recovery/</a:t>
            </a:r>
            <a:r>
              <a:rPr lang="en-US" sz="2800" dirty="0"/>
              <a:t> </a:t>
            </a:r>
          </a:p>
        </p:txBody>
      </p:sp>
    </p:spTree>
    <p:extLst>
      <p:ext uri="{BB962C8B-B14F-4D97-AF65-F5344CB8AC3E}">
        <p14:creationId xmlns:p14="http://schemas.microsoft.com/office/powerpoint/2010/main" val="358596212"/>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8BFDC0-B5D6-4E04-A0A0-A6D1E87174E9}"/>
              </a:ext>
            </a:extLst>
          </p:cNvPr>
          <p:cNvSpPr>
            <a:spLocks noGrp="1"/>
          </p:cNvSpPr>
          <p:nvPr>
            <p:ph type="title"/>
          </p:nvPr>
        </p:nvSpPr>
        <p:spPr>
          <a:xfrm>
            <a:off x="269240" y="347873"/>
            <a:ext cx="10515600" cy="840847"/>
          </a:xfrm>
        </p:spPr>
        <p:txBody>
          <a:bodyPr>
            <a:normAutofit/>
          </a:bodyPr>
          <a:lstStyle/>
          <a:p>
            <a:pPr defTabSz="914367"/>
            <a:r>
              <a:rPr lang="en-US" sz="4000"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OS support</a:t>
            </a:r>
          </a:p>
        </p:txBody>
      </p:sp>
      <p:sp>
        <p:nvSpPr>
          <p:cNvPr id="5" name="Text Placeholder 4">
            <a:extLst>
              <a:ext uri="{FF2B5EF4-FFF2-40B4-BE49-F238E27FC236}">
                <a16:creationId xmlns:a16="http://schemas.microsoft.com/office/drawing/2014/main" id="{71DA20ED-029E-4EA1-9968-48038A51C3F9}"/>
              </a:ext>
            </a:extLst>
          </p:cNvPr>
          <p:cNvSpPr>
            <a:spLocks noGrp="1"/>
          </p:cNvSpPr>
          <p:nvPr>
            <p:ph type="body" sz="quarter" idx="11"/>
          </p:nvPr>
        </p:nvSpPr>
        <p:spPr>
          <a:xfrm>
            <a:off x="269240" y="1363743"/>
            <a:ext cx="11655840" cy="3623894"/>
          </a:xfrm>
        </p:spPr>
        <p:txBody>
          <a:bodyPr>
            <a:noAutofit/>
          </a:bodyPr>
          <a:lstStyle/>
          <a:p>
            <a:pPr>
              <a:lnSpc>
                <a:spcPct val="150000"/>
              </a:lnSpc>
              <a:spcBef>
                <a:spcPts val="0"/>
              </a:spcBef>
              <a:spcAft>
                <a:spcPts val="600"/>
              </a:spcAft>
            </a:pPr>
            <a:r>
              <a:rPr lang="en-US" sz="2400" dirty="0">
                <a:hlinkClick r:id="rId3"/>
              </a:rPr>
              <a:t>Supported operating systems</a:t>
            </a:r>
            <a:r>
              <a:rPr lang="en-US" sz="2400" dirty="0"/>
              <a:t> </a:t>
            </a:r>
            <a:r>
              <a:rPr lang="en-US" sz="2400" b="1" dirty="0"/>
              <a:t>for Azure VMs</a:t>
            </a:r>
            <a:br>
              <a:rPr lang="en-US" sz="2400" dirty="0"/>
            </a:br>
            <a:r>
              <a:rPr lang="en-US" sz="2400" dirty="0">
                <a:hlinkClick r:id="rId4"/>
              </a:rPr>
              <a:t>Supported operating systems</a:t>
            </a:r>
            <a:r>
              <a:rPr lang="en-US" sz="2400" dirty="0"/>
              <a:t> </a:t>
            </a:r>
            <a:r>
              <a:rPr lang="en-US" sz="2400" b="1" dirty="0"/>
              <a:t>for VMware VMs</a:t>
            </a:r>
          </a:p>
          <a:p>
            <a:pPr>
              <a:lnSpc>
                <a:spcPct val="150000"/>
              </a:lnSpc>
              <a:spcBef>
                <a:spcPts val="0"/>
              </a:spcBef>
              <a:spcAft>
                <a:spcPts val="600"/>
              </a:spcAft>
            </a:pPr>
            <a:r>
              <a:rPr lang="en-US" sz="2400" dirty="0">
                <a:hlinkClick r:id="rId4"/>
              </a:rPr>
              <a:t>Supported operating systems</a:t>
            </a:r>
            <a:r>
              <a:rPr lang="en-US" sz="2400" dirty="0"/>
              <a:t> </a:t>
            </a:r>
            <a:r>
              <a:rPr lang="en-US" sz="2400" b="1" dirty="0"/>
              <a:t>for physical servers</a:t>
            </a:r>
            <a:endParaRPr lang="en-US" sz="2400" dirty="0"/>
          </a:p>
          <a:p>
            <a:r>
              <a:rPr lang="en-US" sz="2400" dirty="0"/>
              <a:t>For Hyper-V VMs, any </a:t>
            </a:r>
            <a:r>
              <a:rPr lang="en-US" sz="2400" dirty="0">
                <a:hlinkClick r:id="rId5"/>
              </a:rPr>
              <a:t>guest OS</a:t>
            </a:r>
            <a:r>
              <a:rPr lang="en-US" sz="2400" dirty="0"/>
              <a:t> supported by Azure and Hyper-V is supported.</a:t>
            </a:r>
          </a:p>
        </p:txBody>
      </p:sp>
    </p:spTree>
    <p:extLst>
      <p:ext uri="{BB962C8B-B14F-4D97-AF65-F5344CB8AC3E}">
        <p14:creationId xmlns:p14="http://schemas.microsoft.com/office/powerpoint/2010/main" val="1036780787"/>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sz="half" idx="1"/>
          </p:nvPr>
        </p:nvSpPr>
        <p:spPr>
          <a:prstGeom prst="rect">
            <a:avLst/>
          </a:prstGeom>
        </p:spPr>
        <p:txBody>
          <a:bodyPr>
            <a:normAutofit fontScale="92500" lnSpcReduction="10000"/>
          </a:bodyPr>
          <a:lstStyle/>
          <a:p>
            <a:pPr marL="0" indent="0">
              <a:buNone/>
            </a:pPr>
            <a:r>
              <a:rPr lang="en-US" sz="3529" dirty="0"/>
              <a:t>Hyper-V Replica</a:t>
            </a:r>
          </a:p>
          <a:p>
            <a:pPr marL="0" lvl="1" indent="-429188">
              <a:lnSpc>
                <a:spcPct val="70000"/>
              </a:lnSpc>
              <a:spcBef>
                <a:spcPts val="1000"/>
              </a:spcBef>
              <a:buFont typeface="Arial" panose="020B0604020202020204" pitchFamily="34" charset="0"/>
              <a:buChar char="•"/>
            </a:pPr>
            <a:r>
              <a:rPr lang="en-US" sz="1800" dirty="0"/>
              <a:t>Simple, Affordable Second Site</a:t>
            </a:r>
          </a:p>
          <a:p>
            <a:pPr marL="0" lvl="1" indent="-429188">
              <a:lnSpc>
                <a:spcPct val="70000"/>
              </a:lnSpc>
              <a:spcBef>
                <a:spcPts val="1000"/>
              </a:spcBef>
              <a:buFont typeface="Arial" panose="020B0604020202020204" pitchFamily="34" charset="0"/>
              <a:buChar char="•"/>
            </a:pPr>
            <a:r>
              <a:rPr lang="en-US" sz="1800" dirty="0"/>
              <a:t>“Extended Replication”   + 3rd Party Integration</a:t>
            </a:r>
          </a:p>
          <a:p>
            <a:pPr marL="0" lvl="1" indent="-429188">
              <a:lnSpc>
                <a:spcPct val="70000"/>
              </a:lnSpc>
              <a:spcBef>
                <a:spcPts val="1000"/>
              </a:spcBef>
              <a:buFont typeface="Arial" panose="020B0604020202020204" pitchFamily="34" charset="0"/>
              <a:buChar char="•"/>
            </a:pPr>
            <a:r>
              <a:rPr lang="en-US" sz="1800" dirty="0"/>
              <a:t>Hardware Agnostic – either side</a:t>
            </a:r>
          </a:p>
          <a:p>
            <a:pPr marL="0" indent="0">
              <a:buNone/>
            </a:pPr>
            <a:r>
              <a:rPr lang="en-US" sz="3529" dirty="0"/>
              <a:t>Hybrid Cloud</a:t>
            </a:r>
          </a:p>
          <a:p>
            <a:pPr marL="0" lvl="1" indent="-429188">
              <a:lnSpc>
                <a:spcPct val="70000"/>
              </a:lnSpc>
              <a:spcBef>
                <a:spcPts val="1000"/>
              </a:spcBef>
              <a:buFont typeface="Arial" panose="020B0604020202020204" pitchFamily="34" charset="0"/>
              <a:buChar char="•"/>
            </a:pPr>
            <a:r>
              <a:rPr lang="en-US" sz="1800" dirty="0"/>
              <a:t>Seamless Integration:</a:t>
            </a:r>
          </a:p>
          <a:p>
            <a:pPr marL="0" lvl="1" indent="-429188">
              <a:lnSpc>
                <a:spcPct val="70000"/>
              </a:lnSpc>
              <a:spcBef>
                <a:spcPts val="1000"/>
              </a:spcBef>
              <a:buFont typeface="Arial" panose="020B0604020202020204" pitchFamily="34" charset="0"/>
              <a:buChar char="•"/>
            </a:pPr>
            <a:r>
              <a:rPr lang="en-US" sz="1800" dirty="0"/>
              <a:t>Private Cloud  or  on-premises to…</a:t>
            </a:r>
          </a:p>
          <a:p>
            <a:pPr marL="0" lvl="2" indent="-429188">
              <a:lnSpc>
                <a:spcPct val="70000"/>
              </a:lnSpc>
              <a:spcBef>
                <a:spcPts val="1000"/>
              </a:spcBef>
              <a:buFont typeface="Arial" panose="020B0604020202020204" pitchFamily="34" charset="0"/>
              <a:buChar char="•"/>
            </a:pPr>
            <a:r>
              <a:rPr lang="en-US" sz="1800" dirty="0"/>
              <a:t>Service Provider Cloud</a:t>
            </a:r>
          </a:p>
          <a:p>
            <a:pPr marL="0" lvl="2" indent="-429188">
              <a:lnSpc>
                <a:spcPct val="70000"/>
              </a:lnSpc>
              <a:spcBef>
                <a:spcPts val="1000"/>
              </a:spcBef>
              <a:buFont typeface="Arial" panose="020B0604020202020204" pitchFamily="34" charset="0"/>
              <a:buChar char="•"/>
            </a:pPr>
            <a:r>
              <a:rPr lang="en-US" sz="1800" dirty="0"/>
              <a:t>Microsoft  Azure</a:t>
            </a:r>
          </a:p>
          <a:p>
            <a:r>
              <a:rPr lang="en-US" sz="3529" dirty="0"/>
              <a:t>Azure Site Recovery (ASR)</a:t>
            </a:r>
          </a:p>
          <a:p>
            <a:pPr marL="336145" lvl="1" indent="0">
              <a:buNone/>
            </a:pPr>
            <a:r>
              <a:rPr lang="en-US" sz="1961" b="1" dirty="0"/>
              <a:t>WHEN TO USE:</a:t>
            </a:r>
            <a:r>
              <a:rPr lang="en-US" sz="1961" dirty="0"/>
              <a:t> 2</a:t>
            </a:r>
            <a:r>
              <a:rPr lang="en-US" sz="1961" baseline="30000" dirty="0"/>
              <a:t>nd</a:t>
            </a:r>
            <a:r>
              <a:rPr lang="en-US" sz="1961" dirty="0"/>
              <a:t> Site / Use SCCM,SCVMM, Unprotected workloads</a:t>
            </a:r>
          </a:p>
          <a:p>
            <a:pPr marL="336145" lvl="1" indent="0">
              <a:buNone/>
            </a:pPr>
            <a:r>
              <a:rPr lang="en-US" sz="1961" b="1" dirty="0"/>
              <a:t>WHEN NOT TO USE: </a:t>
            </a:r>
          </a:p>
          <a:p>
            <a:pPr marL="793345" lvl="2"/>
            <a:r>
              <a:rPr lang="en-US" sz="1561" dirty="0"/>
              <a:t>Workload requires synchronous replication, data outside of VHD</a:t>
            </a:r>
          </a:p>
          <a:p>
            <a:pPr marL="793345" lvl="2"/>
            <a:r>
              <a:rPr lang="en-US" sz="1561" dirty="0"/>
              <a:t>Workload needs to recover physical servers, beyond Hyper-V replica’s capabilities </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859929299"/>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sz="half" idx="1"/>
          </p:nvPr>
        </p:nvSpPr>
        <p:spPr>
          <a:xfrm>
            <a:off x="271021" y="1279524"/>
            <a:ext cx="5699760" cy="5370658"/>
          </a:xfrm>
          <a:prstGeom prst="rect">
            <a:avLst/>
          </a:prstGeom>
        </p:spPr>
        <p:txBody>
          <a:bodyPr>
            <a:noAutofit/>
          </a:bodyPr>
          <a:lstStyle/>
          <a:p>
            <a:pPr marL="0" indent="0">
              <a:buNone/>
            </a:pPr>
            <a:r>
              <a:rPr lang="en-US" sz="2400" dirty="0"/>
              <a:t>Azure Backup</a:t>
            </a:r>
          </a:p>
          <a:p>
            <a:pPr lvl="1" indent="-429188"/>
            <a:r>
              <a:rPr lang="en-US" sz="1600" dirty="0"/>
              <a:t>Reliable, Simple, Efficient backup and restore (agent based)</a:t>
            </a:r>
          </a:p>
          <a:p>
            <a:pPr lvl="1" indent="-429188"/>
            <a:r>
              <a:rPr lang="en-US" sz="1600" dirty="0"/>
              <a:t>Use for Branch Office or Small Business</a:t>
            </a:r>
          </a:p>
          <a:p>
            <a:pPr lvl="1" indent="-429188"/>
            <a:r>
              <a:rPr lang="en-US" sz="1600" dirty="0"/>
              <a:t>Backup and restore files and folders</a:t>
            </a:r>
          </a:p>
          <a:p>
            <a:pPr lvl="1" indent="-429188"/>
            <a:r>
              <a:rPr lang="en-US" sz="1600" dirty="0"/>
              <a:t>No Central Management</a:t>
            </a:r>
          </a:p>
          <a:p>
            <a:pPr marL="0" indent="0">
              <a:buNone/>
            </a:pPr>
            <a:r>
              <a:rPr lang="en-US" sz="2400" dirty="0"/>
              <a:t>Azure Backup Server</a:t>
            </a:r>
          </a:p>
          <a:p>
            <a:pPr lvl="1" indent="-429188"/>
            <a:r>
              <a:rPr lang="en-US" sz="1600" dirty="0"/>
              <a:t>Disk (D2D), giving high RTOs for tier 1 workloads</a:t>
            </a:r>
          </a:p>
          <a:p>
            <a:pPr lvl="1" indent="-429188"/>
            <a:r>
              <a:rPr lang="en-US" sz="1600" dirty="0"/>
              <a:t>Azure (D2D2C) for long term retention</a:t>
            </a:r>
          </a:p>
          <a:p>
            <a:pPr lvl="1" indent="-429188"/>
            <a:r>
              <a:rPr lang="en-US" sz="1600" dirty="0"/>
              <a:t>Modern Backup Storage technology (MABS v2)</a:t>
            </a:r>
          </a:p>
          <a:p>
            <a:pPr lvl="1" indent="-429188"/>
            <a:r>
              <a:rPr lang="en-US" sz="1600" dirty="0"/>
              <a:t>VMware capabilities</a:t>
            </a:r>
          </a:p>
          <a:p>
            <a:pPr lvl="1" indent="-429188"/>
            <a:r>
              <a:rPr lang="en-US" sz="1600" dirty="0"/>
              <a:t>Application Consistency</a:t>
            </a:r>
            <a:br>
              <a:rPr lang="en-US" sz="1600" dirty="0"/>
            </a:br>
            <a:r>
              <a:rPr lang="en-US" sz="1600" dirty="0"/>
              <a:t>(SQL, Exchange, SharePoint)</a:t>
            </a:r>
          </a:p>
          <a:p>
            <a:pPr lvl="1" indent="-429188"/>
            <a:endParaRPr lang="en-US" sz="1600" dirty="0"/>
          </a:p>
          <a:p>
            <a:pPr lvl="1" indent="-429188"/>
            <a:r>
              <a:rPr lang="en-US" sz="1600" dirty="0"/>
              <a:t>No Tape Backup</a:t>
            </a:r>
          </a:p>
          <a:p>
            <a:pPr lvl="1" indent="-429188"/>
            <a:r>
              <a:rPr lang="en-US" sz="1600" dirty="0"/>
              <a:t>No Integration with System Center</a:t>
            </a:r>
          </a:p>
          <a:p>
            <a:pPr lvl="1" indent="-429188"/>
            <a:r>
              <a:rPr lang="en-US" sz="1600" dirty="0"/>
              <a:t>Requires Azure Subscription</a:t>
            </a:r>
          </a:p>
        </p:txBody>
      </p:sp>
      <p:sp>
        <p:nvSpPr>
          <p:cNvPr id="10" name="Content Placeholder 9"/>
          <p:cNvSpPr>
            <a:spLocks noGrp="1"/>
          </p:cNvSpPr>
          <p:nvPr>
            <p:ph sz="half" idx="2"/>
          </p:nvPr>
        </p:nvSpPr>
        <p:spPr>
          <a:xfrm>
            <a:off x="6146800" y="1279524"/>
            <a:ext cx="5897880" cy="5370658"/>
          </a:xfrm>
        </p:spPr>
        <p:txBody>
          <a:bodyPr>
            <a:normAutofit fontScale="47500" lnSpcReduction="20000"/>
          </a:bodyPr>
          <a:lstStyle/>
          <a:p>
            <a:pPr marL="0" indent="0">
              <a:buNone/>
            </a:pPr>
            <a:r>
              <a:rPr lang="en-US" sz="5100" dirty="0"/>
              <a:t>System Center Data Protection Manager (DPM)</a:t>
            </a:r>
          </a:p>
          <a:p>
            <a:pPr lvl="1" indent="-429188"/>
            <a:r>
              <a:rPr lang="en-US" sz="3500" dirty="0"/>
              <a:t>Physical, VM, Azure VM</a:t>
            </a:r>
          </a:p>
          <a:p>
            <a:pPr lvl="1" indent="-429188"/>
            <a:r>
              <a:rPr lang="en-US" sz="3600" dirty="0"/>
              <a:t>Store Locally  to Disks (D2D) </a:t>
            </a:r>
            <a:r>
              <a:rPr lang="en-US" sz="3600" b="1" dirty="0"/>
              <a:t>and to Tape (D2T)</a:t>
            </a:r>
          </a:p>
          <a:p>
            <a:pPr lvl="1" indent="-429188"/>
            <a:r>
              <a:rPr lang="en-US" sz="3600" dirty="0"/>
              <a:t>Store in Azure (D2D2C) for long term retention</a:t>
            </a:r>
          </a:p>
          <a:p>
            <a:pPr lvl="1" indent="-429188"/>
            <a:r>
              <a:rPr lang="en-US" sz="3600" dirty="0"/>
              <a:t>Full application consistency across server apps (</a:t>
            </a:r>
            <a:r>
              <a:rPr lang="en-US" sz="3600" dirty="0" err="1"/>
              <a:t>Exch</a:t>
            </a:r>
            <a:r>
              <a:rPr lang="en-US" sz="3600" dirty="0"/>
              <a:t>, SP, SQL…)</a:t>
            </a:r>
          </a:p>
          <a:p>
            <a:pPr lvl="1" indent="-429188"/>
            <a:r>
              <a:rPr lang="en-US" sz="3600" dirty="0"/>
              <a:t>Small backup window</a:t>
            </a:r>
          </a:p>
          <a:p>
            <a:pPr lvl="1" indent="-429188"/>
            <a:r>
              <a:rPr lang="en-US" sz="3600" dirty="0"/>
              <a:t>Bare Metal Recovery / Recovery to Azure</a:t>
            </a:r>
          </a:p>
          <a:p>
            <a:pPr lvl="1" indent="-429188"/>
            <a:r>
              <a:rPr lang="en-US" sz="3600" dirty="0"/>
              <a:t>Full System Center Integration (discovery, reporting, </a:t>
            </a:r>
            <a:r>
              <a:rPr lang="en-US" sz="3600" dirty="0" err="1"/>
              <a:t>etc</a:t>
            </a:r>
            <a:r>
              <a:rPr lang="en-US" sz="3600" dirty="0"/>
              <a:t>)</a:t>
            </a:r>
            <a:endParaRPr lang="en-US" sz="3500" dirty="0"/>
          </a:p>
          <a:p>
            <a:pPr marL="0" indent="0">
              <a:buNone/>
            </a:pPr>
            <a:r>
              <a:rPr lang="en-US" sz="5100" dirty="0"/>
              <a:t>StorSimple</a:t>
            </a:r>
          </a:p>
          <a:p>
            <a:pPr lvl="1" indent="-429188"/>
            <a:r>
              <a:rPr lang="en-US" sz="3500" dirty="0"/>
              <a:t>Proprietary Device | Multiple Tiers</a:t>
            </a:r>
          </a:p>
          <a:p>
            <a:pPr lvl="1" indent="-429188"/>
            <a:r>
              <a:rPr lang="en-US" sz="3500" dirty="0"/>
              <a:t>Cloud Integrated Storage (</a:t>
            </a:r>
            <a:r>
              <a:rPr lang="en-US" sz="3500" dirty="0" err="1"/>
              <a:t>CiS</a:t>
            </a:r>
            <a:r>
              <a:rPr lang="en-US" sz="3500" dirty="0"/>
              <a:t>)</a:t>
            </a:r>
          </a:p>
          <a:p>
            <a:pPr lvl="1" indent="-429188"/>
            <a:r>
              <a:rPr lang="en-US" sz="3500" dirty="0"/>
              <a:t>Seamless view of ALL Enterprise Storage  </a:t>
            </a:r>
          </a:p>
          <a:p>
            <a:pPr lvl="2" indent="-429188"/>
            <a:r>
              <a:rPr lang="en-US" sz="3100" dirty="0"/>
              <a:t>Windows and VMWare</a:t>
            </a:r>
          </a:p>
          <a:p>
            <a:pPr lvl="1" indent="-429188"/>
            <a:r>
              <a:rPr lang="en-US" sz="3500" dirty="0"/>
              <a:t>Multi-Tiers backup and recovery  (Hot/Cold)</a:t>
            </a:r>
          </a:p>
          <a:p>
            <a:pPr lvl="1" indent="-429188"/>
            <a:r>
              <a:rPr lang="en-US" sz="3500" dirty="0"/>
              <a:t>Fastest Solution</a:t>
            </a:r>
          </a:p>
          <a:p>
            <a:pPr lvl="1" indent="-429188"/>
            <a:r>
              <a:rPr lang="en-US" sz="3500" dirty="0"/>
              <a:t>Long Term Azure storage; scale storage out to Azure</a:t>
            </a:r>
          </a:p>
          <a:p>
            <a:pPr lvl="1" indent="-429188"/>
            <a:r>
              <a:rPr lang="en-US" sz="3500" dirty="0"/>
              <a:t>minimize on-</a:t>
            </a:r>
            <a:r>
              <a:rPr lang="en-US" sz="3500" dirty="0" err="1"/>
              <a:t>premesis</a:t>
            </a:r>
            <a:r>
              <a:rPr lang="en-US" sz="3500" dirty="0"/>
              <a:t>  disk requirements</a:t>
            </a:r>
          </a:p>
          <a:p>
            <a:pPr lvl="1" indent="-429188"/>
            <a:r>
              <a:rPr lang="en-US" sz="3500" dirty="0"/>
              <a:t>Seamless view of ALL Enterprise Storage | Windows and VMWare</a:t>
            </a:r>
          </a:p>
          <a:p>
            <a:pPr marL="0" lvl="1" indent="-429188">
              <a:lnSpc>
                <a:spcPct val="100000"/>
              </a:lnSpc>
              <a:spcBef>
                <a:spcPts val="1000"/>
              </a:spcBef>
            </a:pPr>
            <a:endParaRPr lang="en-US" sz="3800" dirty="0"/>
          </a:p>
        </p:txBody>
      </p:sp>
      <p:pic>
        <p:nvPicPr>
          <p:cNvPr id="11" name="Picture 10"/>
          <p:cNvPicPr>
            <a:picLocks noChangeAspect="1"/>
          </p:cNvPicPr>
          <p:nvPr/>
        </p:nvPicPr>
        <p:blipFill>
          <a:blip r:embed="rId3"/>
          <a:stretch>
            <a:fillRect/>
          </a:stretch>
        </p:blipFill>
        <p:spPr>
          <a:xfrm>
            <a:off x="3955022" y="4356530"/>
            <a:ext cx="2488397" cy="2293652"/>
          </a:xfrm>
          <a:prstGeom prst="rect">
            <a:avLst/>
          </a:prstGeom>
        </p:spPr>
      </p:pic>
    </p:spTree>
    <p:extLst>
      <p:ext uri="{BB962C8B-B14F-4D97-AF65-F5344CB8AC3E}">
        <p14:creationId xmlns:p14="http://schemas.microsoft.com/office/powerpoint/2010/main" val="3114259912"/>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2400" b="1" dirty="0"/>
              <a:t>Additional Information:  SLA for Site Recovery 99.9%</a:t>
            </a:r>
          </a:p>
          <a:p>
            <a:r>
              <a:rPr lang="en-US" sz="2400" dirty="0"/>
              <a:t>"</a:t>
            </a:r>
            <a:r>
              <a:rPr lang="en-US" sz="2400" b="1" dirty="0"/>
              <a:t>Failover</a:t>
            </a:r>
            <a:r>
              <a:rPr lang="en-US" sz="2400" dirty="0"/>
              <a:t>" is the process of transferring control, either simulated or actual, of a Protected Instance from a primary site to a secondary site.</a:t>
            </a:r>
          </a:p>
          <a:p>
            <a:r>
              <a:rPr lang="en-US" sz="2400" dirty="0"/>
              <a:t>"</a:t>
            </a:r>
            <a:r>
              <a:rPr lang="en-US" sz="2400" b="1" dirty="0"/>
              <a:t>On-Premises-to-Azure Failover</a:t>
            </a:r>
            <a:r>
              <a:rPr lang="en-US" sz="24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2400" dirty="0"/>
              <a:t>"</a:t>
            </a:r>
            <a:r>
              <a:rPr lang="en-US" sz="2400" b="1" dirty="0"/>
              <a:t>On-Premises-to-On-Premises Failover</a:t>
            </a:r>
            <a:r>
              <a:rPr lang="en-US" sz="2400" dirty="0"/>
              <a:t>" is the Failover of a Protected Instance from a non-Azure primary site to a non-Azure secondary site.</a:t>
            </a:r>
          </a:p>
          <a:p>
            <a:r>
              <a:rPr lang="en-US" sz="2400" dirty="0"/>
              <a:t>"</a:t>
            </a:r>
            <a:r>
              <a:rPr lang="en-US" sz="2400" b="1" dirty="0"/>
              <a:t>Protected Instance</a:t>
            </a:r>
            <a:r>
              <a:rPr lang="en-US" sz="24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Tree>
    <p:extLst>
      <p:ext uri="{BB962C8B-B14F-4D97-AF65-F5344CB8AC3E}">
        <p14:creationId xmlns:p14="http://schemas.microsoft.com/office/powerpoint/2010/main" val="2015015830"/>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dirty="0" err="1"/>
              <a:t>Sharding</a:t>
            </a:r>
            <a:r>
              <a:rPr lang="en-US" dirty="0"/>
              <a:t> is when you split a database and partition the different parts of the database across multiple drives. A shard is a single horizontal partition of the database.</a:t>
            </a:r>
          </a:p>
          <a:p>
            <a:endParaRPr lang="en-US" dirty="0"/>
          </a:p>
        </p:txBody>
      </p:sp>
    </p:spTree>
    <p:extLst>
      <p:ext uri="{BB962C8B-B14F-4D97-AF65-F5344CB8AC3E}">
        <p14:creationId xmlns:p14="http://schemas.microsoft.com/office/powerpoint/2010/main" val="85379008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sz="4705" dirty="0"/>
              <a:t>6.1.1 Identify the Microsoft products and services for monitoring Azure Solutions</a:t>
            </a:r>
          </a:p>
        </p:txBody>
      </p:sp>
      <p:sp>
        <p:nvSpPr>
          <p:cNvPr id="6" name="Text Placeholder 5"/>
          <p:cNvSpPr>
            <a:spLocks noGrp="1"/>
          </p:cNvSpPr>
          <p:nvPr>
            <p:ph idx="1"/>
          </p:nvPr>
        </p:nvSpPr>
        <p:spPr>
          <a:xfrm>
            <a:off x="201590" y="1500997"/>
            <a:ext cx="11778205" cy="5167222"/>
          </a:xfrm>
          <a:prstGeom prst="rect">
            <a:avLst/>
          </a:prstGeom>
        </p:spPr>
        <p:txBody>
          <a:bodyPr>
            <a:normAutofit/>
          </a:bodyPr>
          <a:lstStyle/>
          <a:p>
            <a:pPr marL="0" indent="0">
              <a:buNone/>
            </a:pPr>
            <a:r>
              <a:rPr lang="en-US" sz="3137" dirty="0"/>
              <a:t>System Center</a:t>
            </a:r>
          </a:p>
          <a:p>
            <a:pPr marL="336145" lvl="1" indent="0">
              <a:buNone/>
            </a:pPr>
            <a:r>
              <a:rPr lang="en-US" sz="1961" dirty="0"/>
              <a:t>Configuration Manger – Client Device and Application Management</a:t>
            </a:r>
          </a:p>
          <a:p>
            <a:pPr marL="336145" lvl="1" indent="0">
              <a:buNone/>
            </a:pPr>
            <a:r>
              <a:rPr lang="en-US" sz="1961" dirty="0"/>
              <a:t>Operations Manager – Monitoring and Alerting</a:t>
            </a:r>
          </a:p>
          <a:p>
            <a:pPr marL="336145" lvl="1" indent="0">
              <a:buNone/>
            </a:pPr>
            <a:r>
              <a:rPr lang="en-US" sz="1961" dirty="0"/>
              <a:t>Virtual Machine Manager – </a:t>
            </a:r>
            <a:r>
              <a:rPr lang="en-US" sz="1961" dirty="0" err="1"/>
              <a:t>DataCenter</a:t>
            </a:r>
            <a:r>
              <a:rPr lang="en-US" sz="1961" dirty="0"/>
              <a:t> Mgt</a:t>
            </a:r>
          </a:p>
          <a:p>
            <a:pPr marL="336145" lvl="1" indent="0">
              <a:buNone/>
            </a:pPr>
            <a:r>
              <a:rPr lang="en-US" sz="1961" dirty="0"/>
              <a:t>Service Manager – ITIL based SM and Human WF + CMDB</a:t>
            </a:r>
          </a:p>
          <a:p>
            <a:pPr marL="336145" lvl="1" indent="0">
              <a:buNone/>
            </a:pPr>
            <a:r>
              <a:rPr lang="en-US" sz="1961" dirty="0"/>
              <a:t>Data Protection Manager – Backup and Disaster Recovery</a:t>
            </a:r>
          </a:p>
          <a:p>
            <a:pPr marL="336145" lvl="1" indent="0">
              <a:buNone/>
            </a:pPr>
            <a:r>
              <a:rPr lang="en-US" sz="1961" dirty="0"/>
              <a:t>Orchestrator – Workflow Engine</a:t>
            </a:r>
          </a:p>
          <a:p>
            <a:pPr marL="0" lvl="1">
              <a:spcBef>
                <a:spcPts val="1000"/>
              </a:spcBef>
            </a:pPr>
            <a:r>
              <a:rPr lang="en-US" sz="3137" dirty="0"/>
              <a:t>Azure Portal / Built-in Capabilities - Diagnostic Monitor</a:t>
            </a:r>
          </a:p>
          <a:p>
            <a:pPr marL="0" lvl="1">
              <a:spcBef>
                <a:spcPts val="1000"/>
              </a:spcBef>
            </a:pPr>
            <a:r>
              <a:rPr lang="en-US" dirty="0"/>
              <a:t>Global Service Monitor</a:t>
            </a:r>
            <a:endParaRPr lang="en-US" sz="3137" dirty="0"/>
          </a:p>
          <a:p>
            <a:pPr marL="0" lvl="1">
              <a:spcBef>
                <a:spcPts val="1000"/>
              </a:spcBef>
            </a:pPr>
            <a:r>
              <a:rPr lang="en-US" sz="3137" dirty="0"/>
              <a:t>Application Insights</a:t>
            </a:r>
          </a:p>
          <a:p>
            <a:pPr marL="0" lvl="1">
              <a:spcBef>
                <a:spcPts val="1000"/>
              </a:spcBef>
            </a:pPr>
            <a:r>
              <a:rPr lang="en-US" sz="3137" dirty="0"/>
              <a:t>Operations Management Suite</a:t>
            </a:r>
          </a:p>
        </p:txBody>
      </p:sp>
    </p:spTree>
    <p:extLst>
      <p:ext uri="{BB962C8B-B14F-4D97-AF65-F5344CB8AC3E}">
        <p14:creationId xmlns:p14="http://schemas.microsoft.com/office/powerpoint/2010/main" val="2502437364"/>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AzureRM.RecoveryServices.Backup</a:t>
            </a:r>
            <a:r>
              <a:rPr lang="en-US" dirty="0"/>
              <a:t>  (PowerShell)</a:t>
            </a:r>
          </a:p>
        </p:txBody>
      </p:sp>
      <p:sp>
        <p:nvSpPr>
          <p:cNvPr id="3" name="Content Placeholder 2"/>
          <p:cNvSpPr>
            <a:spLocks noGrp="1"/>
          </p:cNvSpPr>
          <p:nvPr>
            <p:ph idx="1"/>
          </p:nvPr>
        </p:nvSpPr>
        <p:spPr/>
        <p:txBody>
          <a:bodyPr>
            <a:normAutofit fontScale="40000" lnSpcReduction="20000"/>
          </a:bodyPr>
          <a:lstStyle/>
          <a:p>
            <a:endParaRPr lang="en-US" sz="6000" dirty="0"/>
          </a:p>
          <a:p>
            <a:r>
              <a:rPr lang="en-US" sz="6000" dirty="0"/>
              <a:t>Backup Azure VMs using Automation</a:t>
            </a:r>
          </a:p>
          <a:p>
            <a:r>
              <a:rPr lang="en-US" sz="6000" dirty="0">
                <a:hlinkClick r:id="rId3"/>
              </a:rPr>
              <a:t>Concepts</a:t>
            </a:r>
            <a:endParaRPr lang="en-US" sz="6000" dirty="0"/>
          </a:p>
          <a:p>
            <a:r>
              <a:rPr lang="en-US" sz="6000" dirty="0">
                <a:hlinkClick r:id="rId4"/>
              </a:rPr>
              <a:t>Setup and Registration</a:t>
            </a:r>
            <a:endParaRPr lang="en-US" sz="6000" dirty="0"/>
          </a:p>
          <a:p>
            <a:r>
              <a:rPr lang="en-US" sz="6000" dirty="0">
                <a:hlinkClick r:id="rId5"/>
              </a:rPr>
              <a:t>Create a recovery services vault</a:t>
            </a:r>
            <a:endParaRPr lang="en-US" sz="6000" dirty="0"/>
          </a:p>
          <a:p>
            <a:r>
              <a:rPr lang="en-US" sz="6000" dirty="0">
                <a:hlinkClick r:id="rId6"/>
              </a:rPr>
              <a:t>View the vaults in a subscription</a:t>
            </a:r>
            <a:endParaRPr lang="en-US" sz="6000" dirty="0"/>
          </a:p>
          <a:p>
            <a:r>
              <a:rPr lang="en-US" sz="6000" dirty="0">
                <a:hlinkClick r:id="rId7"/>
              </a:rPr>
              <a:t>Back up Azure VMs</a:t>
            </a:r>
            <a:endParaRPr lang="en-US" sz="6000" dirty="0"/>
          </a:p>
          <a:p>
            <a:r>
              <a:rPr lang="en-US" sz="6000" dirty="0">
                <a:hlinkClick r:id="rId8"/>
              </a:rPr>
              <a:t>Trigger a backup</a:t>
            </a:r>
            <a:endParaRPr lang="en-US" sz="6000" dirty="0"/>
          </a:p>
          <a:p>
            <a:r>
              <a:rPr lang="en-US" sz="6000" dirty="0">
                <a:hlinkClick r:id="rId9"/>
              </a:rPr>
              <a:t>Monitoring a backup job</a:t>
            </a:r>
            <a:endParaRPr lang="en-US" sz="6000" dirty="0"/>
          </a:p>
          <a:p>
            <a:r>
              <a:rPr lang="en-US" sz="6000" dirty="0">
                <a:hlinkClick r:id="rId10"/>
              </a:rPr>
              <a:t>Restore an Azure VM</a:t>
            </a:r>
            <a:endParaRPr lang="en-US" sz="6000" dirty="0"/>
          </a:p>
          <a:p>
            <a:r>
              <a:rPr lang="en-US" sz="6000" dirty="0">
                <a:hlinkClick r:id="rId11"/>
              </a:rPr>
              <a:t>Create a VM from restored disks</a:t>
            </a:r>
            <a:endParaRPr lang="en-US" sz="6000" dirty="0"/>
          </a:p>
          <a:p>
            <a:r>
              <a:rPr lang="en-US" sz="6000" dirty="0">
                <a:hlinkClick r:id="rId12"/>
              </a:rPr>
              <a:t>Next steps</a:t>
            </a:r>
            <a:endParaRPr lang="en-US" sz="6000" dirty="0"/>
          </a:p>
          <a:p>
            <a:endParaRPr lang="en-US" sz="6000" dirty="0"/>
          </a:p>
        </p:txBody>
      </p:sp>
      <p:sp>
        <p:nvSpPr>
          <p:cNvPr id="4" name="Text Placeholder 3">
            <a:extLst>
              <a:ext uri="{FF2B5EF4-FFF2-40B4-BE49-F238E27FC236}">
                <a16:creationId xmlns:a16="http://schemas.microsoft.com/office/drawing/2014/main" id="{69AC289A-F832-45E2-95BB-9EAAFF987075}"/>
              </a:ext>
            </a:extLst>
          </p:cNvPr>
          <p:cNvSpPr>
            <a:spLocks noGrp="1"/>
          </p:cNvSpPr>
          <p:nvPr>
            <p:ph type="body" sz="quarter" idx="10"/>
          </p:nvPr>
        </p:nvSpPr>
        <p:spPr/>
        <p:txBody>
          <a:bodyPr/>
          <a:lstStyle/>
          <a:p>
            <a:r>
              <a:rPr lang="en-US" dirty="0">
                <a:hlinkClick r:id="rId13"/>
              </a:rPr>
              <a:t>https://docs.microsoft.com/en-us/azure/backup/backup-azure-vms-automation</a:t>
            </a:r>
            <a:r>
              <a:rPr lang="en-US" dirty="0"/>
              <a:t> </a:t>
            </a:r>
          </a:p>
        </p:txBody>
      </p:sp>
    </p:spTree>
    <p:extLst>
      <p:ext uri="{BB962C8B-B14F-4D97-AF65-F5344CB8AC3E}">
        <p14:creationId xmlns:p14="http://schemas.microsoft.com/office/powerpoint/2010/main" val="3942002141"/>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Protection Manager &amp; Azure Backup</a:t>
            </a:r>
          </a:p>
        </p:txBody>
      </p:sp>
      <p:sp>
        <p:nvSpPr>
          <p:cNvPr id="3" name="Content Placeholder 2"/>
          <p:cNvSpPr>
            <a:spLocks noGrp="1"/>
          </p:cNvSpPr>
          <p:nvPr>
            <p:ph idx="1"/>
          </p:nvPr>
        </p:nvSpPr>
        <p:spPr/>
        <p:txBody>
          <a:bodyPr>
            <a:normAutofit fontScale="70000" lnSpcReduction="20000"/>
          </a:bodyPr>
          <a:lstStyle/>
          <a:p>
            <a:pPr marL="571500" indent="-571500">
              <a:buFont typeface="Arial" panose="020B0604020202020204" pitchFamily="34" charset="0"/>
              <a:buChar char="•"/>
            </a:pPr>
            <a:r>
              <a:rPr lang="en-US" b="1" dirty="0"/>
              <a:t>DPM will backup more workloads</a:t>
            </a:r>
          </a:p>
          <a:p>
            <a:pPr marL="1028700" lvl="1" indent="-571500">
              <a:buFont typeface="Courier New" panose="02070309020205020404" pitchFamily="49" charset="0"/>
              <a:buChar char="o"/>
            </a:pPr>
            <a:r>
              <a:rPr lang="en-US" b="1" dirty="0"/>
              <a:t>SQL, Exchange, SharePoint</a:t>
            </a:r>
          </a:p>
          <a:p>
            <a:pPr marL="571500" indent="-571500">
              <a:buFont typeface="Arial" panose="020B0604020202020204" pitchFamily="34" charset="0"/>
              <a:buChar char="•"/>
            </a:pPr>
            <a:r>
              <a:rPr lang="en-US" b="1" dirty="0"/>
              <a:t>DPM is deployed on-premises as a physical server or virtual machine</a:t>
            </a:r>
            <a:r>
              <a:rPr lang="en-US" dirty="0"/>
              <a:t>—If you deploy DPM as a physical server or as an on-premises Hyper-V virtual machine you can back up data with Azure Backup in addition to backing data up to disk and tape.</a:t>
            </a:r>
          </a:p>
          <a:p>
            <a:pPr marL="1028700" lvl="1" indent="-571500">
              <a:buFont typeface="Courier New" panose="02070309020205020404" pitchFamily="49" charset="0"/>
              <a:buChar char="o"/>
            </a:pPr>
            <a:r>
              <a:rPr lang="en-US" dirty="0"/>
              <a:t>Azure Backup provides a simple method of offsite storage. You can store data with Azure up to </a:t>
            </a:r>
            <a:r>
              <a:rPr lang="en-US" b="1" dirty="0"/>
              <a:t>3360</a:t>
            </a:r>
            <a:r>
              <a:rPr lang="en-US" dirty="0"/>
              <a:t> days</a:t>
            </a:r>
          </a:p>
          <a:p>
            <a:pPr marL="571500" indent="-571500">
              <a:buFont typeface="Arial" panose="020B0604020202020204" pitchFamily="34" charset="0"/>
              <a:buChar char="•"/>
            </a:pPr>
            <a:endParaRPr lang="en-US" b="1" dirty="0"/>
          </a:p>
          <a:p>
            <a:pPr marL="571500" indent="-571500">
              <a:buFont typeface="Arial" panose="020B0604020202020204" pitchFamily="34" charset="0"/>
              <a:buChar char="•"/>
            </a:pPr>
            <a:r>
              <a:rPr lang="en-US" b="1" dirty="0"/>
              <a:t>DPM is deployed as a virtual machine in Azure</a:t>
            </a:r>
            <a:r>
              <a:rPr lang="en-US" dirty="0"/>
              <a:t>—If DPM is deployed as an Azure virtual machine (possible from System Center 2012 R2 with Update 3 or later) you can back up data to Azure disks attached to the DPM Azure virtual machine and then offload data storage with backup to Azure Backup.</a:t>
            </a:r>
          </a:p>
          <a:p>
            <a:pPr marL="1028700" lvl="1" indent="-571500">
              <a:buFont typeface="Courier New" panose="02070309020205020404" pitchFamily="49" charset="0"/>
              <a:buChar char="o"/>
            </a:pPr>
            <a:r>
              <a:rPr lang="en-US" dirty="0"/>
              <a:t>You can offload storage to Azure Backup from the Azure disk, allowing you to scale up by storing older data in Azure Backup and new data on disk</a:t>
            </a:r>
          </a:p>
        </p:txBody>
      </p:sp>
      <p:sp>
        <p:nvSpPr>
          <p:cNvPr id="4" name="Rectangle 3"/>
          <p:cNvSpPr/>
          <p:nvPr/>
        </p:nvSpPr>
        <p:spPr>
          <a:xfrm>
            <a:off x="420210" y="6319551"/>
            <a:ext cx="10339526" cy="523220"/>
          </a:xfrm>
          <a:prstGeom prst="rect">
            <a:avLst/>
          </a:prstGeom>
        </p:spPr>
        <p:txBody>
          <a:bodyPr wrap="square">
            <a:spAutoFit/>
          </a:bodyPr>
          <a:lstStyle/>
          <a:p>
            <a:r>
              <a:rPr lang="en-US" sz="2800" dirty="0"/>
              <a:t>https://technet.microsoft.com/en-us/library/jj728752(v=sc.12).aspx</a:t>
            </a:r>
          </a:p>
        </p:txBody>
      </p:sp>
    </p:spTree>
    <p:extLst>
      <p:ext uri="{BB962C8B-B14F-4D97-AF65-F5344CB8AC3E}">
        <p14:creationId xmlns:p14="http://schemas.microsoft.com/office/powerpoint/2010/main" val="3746553575"/>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DPM Architecture</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6384470" y="353551"/>
            <a:ext cx="5595325" cy="6504449"/>
          </a:xfrm>
          <a:prstGeom prst="rect">
            <a:avLst/>
          </a:prstGeom>
        </p:spPr>
      </p:pic>
      <p:sp>
        <p:nvSpPr>
          <p:cNvPr id="6" name="Content Placeholder 5"/>
          <p:cNvSpPr>
            <a:spLocks noGrp="1"/>
          </p:cNvSpPr>
          <p:nvPr>
            <p:ph idx="1"/>
          </p:nvPr>
        </p:nvSpPr>
        <p:spPr>
          <a:xfrm>
            <a:off x="201591" y="1231901"/>
            <a:ext cx="6052252" cy="4933487"/>
          </a:xfrm>
        </p:spPr>
        <p:txBody>
          <a:bodyPr>
            <a:normAutofit lnSpcReduction="10000"/>
          </a:bodyPr>
          <a:lstStyle/>
          <a:p>
            <a:r>
              <a:rPr lang="en-US" dirty="0"/>
              <a:t>Data Protection Manager backing up Microsoft workloads and sending that data through the Data Protection Manager server to local storage and tape, the tape is being sent offsite. Data is also being sent to a Data Protection Manager Secondary Replica and to Microsoft Azure.</a:t>
            </a:r>
          </a:p>
          <a:p>
            <a:endParaRPr lang="en-US" dirty="0"/>
          </a:p>
        </p:txBody>
      </p:sp>
    </p:spTree>
    <p:extLst>
      <p:ext uri="{BB962C8B-B14F-4D97-AF65-F5344CB8AC3E}">
        <p14:creationId xmlns:p14="http://schemas.microsoft.com/office/powerpoint/2010/main" val="321224303"/>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a:p>
        </p:txBody>
      </p:sp>
      <p:sp>
        <p:nvSpPr>
          <p:cNvPr id="5" name="Text Placeholder 4"/>
          <p:cNvSpPr>
            <a:spLocks noGrp="1"/>
          </p:cNvSpPr>
          <p:nvPr>
            <p:ph type="body" sz="quarter" idx="11"/>
          </p:nvPr>
        </p:nvSpPr>
        <p:spPr/>
        <p:txBody>
          <a:bodyPr/>
          <a:lstStyle/>
          <a:p>
            <a:r>
              <a:rPr lang="en-US" sz="4400" b="1" dirty="0"/>
              <a:t>READ &amp; Practice</a:t>
            </a:r>
            <a:r>
              <a:rPr lang="en-US" dirty="0"/>
              <a:t> </a:t>
            </a:r>
            <a:br>
              <a:rPr lang="en-US" dirty="0"/>
            </a:br>
            <a:r>
              <a:rPr lang="en-US" dirty="0">
                <a:hlinkClick r:id="rId3"/>
              </a:rPr>
              <a:t>https://docs.microsoft.com/pdfstore/en-us/Azure.azure-documents/live/backup.pdf</a:t>
            </a:r>
            <a:r>
              <a:rPr lang="en-US" dirty="0"/>
              <a:t> </a:t>
            </a:r>
          </a:p>
          <a:p>
            <a:endParaRPr lang="en-US" dirty="0"/>
          </a:p>
          <a:p>
            <a:r>
              <a:rPr lang="en-US" dirty="0"/>
              <a:t>Link from </a:t>
            </a:r>
            <a:r>
              <a:rPr lang="en-US" dirty="0">
                <a:hlinkClick r:id="rId4"/>
              </a:rPr>
              <a:t>https://docs.microsoft.com/en-us/azure/backup/backup-try-azure-backup-in-10-mins</a:t>
            </a:r>
            <a:r>
              <a:rPr lang="en-US" dirty="0"/>
              <a:t>  – Download PDF </a:t>
            </a:r>
          </a:p>
        </p:txBody>
      </p:sp>
    </p:spTree>
    <p:extLst>
      <p:ext uri="{BB962C8B-B14F-4D97-AF65-F5344CB8AC3E}">
        <p14:creationId xmlns:p14="http://schemas.microsoft.com/office/powerpoint/2010/main" val="905334254"/>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163" y="1394836"/>
            <a:ext cx="12192000" cy="552037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solidFill>
                <a:schemeClr val="bg2"/>
              </a:solidFill>
            </a:endParaRPr>
          </a:p>
        </p:txBody>
      </p:sp>
      <p:sp>
        <p:nvSpPr>
          <p:cNvPr id="2" name="Title 1"/>
          <p:cNvSpPr>
            <a:spLocks noGrp="1"/>
          </p:cNvSpPr>
          <p:nvPr>
            <p:ph type="title"/>
          </p:nvPr>
        </p:nvSpPr>
        <p:spPr/>
        <p:txBody>
          <a:bodyPr>
            <a:normAutofit/>
          </a:bodyPr>
          <a:lstStyle/>
          <a:p>
            <a:r>
              <a:rPr lang="en-US" b="1" dirty="0"/>
              <a:t>Azure Backup Key Workloads</a:t>
            </a:r>
          </a:p>
        </p:txBody>
      </p:sp>
      <p:cxnSp>
        <p:nvCxnSpPr>
          <p:cNvPr id="13" name="Straight Connector 12"/>
          <p:cNvCxnSpPr/>
          <p:nvPr/>
        </p:nvCxnSpPr>
        <p:spPr>
          <a:xfrm>
            <a:off x="47414" y="4730877"/>
            <a:ext cx="8506572" cy="9271"/>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75401" y="1880991"/>
            <a:ext cx="4585180" cy="580141"/>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Specialized Workloads</a:t>
            </a:r>
          </a:p>
        </p:txBody>
      </p:sp>
      <p:sp>
        <p:nvSpPr>
          <p:cNvPr id="31" name="Text Placeholder 9"/>
          <p:cNvSpPr txBox="1">
            <a:spLocks/>
          </p:cNvSpPr>
          <p:nvPr/>
        </p:nvSpPr>
        <p:spPr>
          <a:xfrm>
            <a:off x="8714567" y="1821142"/>
            <a:ext cx="3136018" cy="636687"/>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Virtual</a:t>
            </a:r>
            <a:r>
              <a:rPr lang="en-US" sz="3200" u="sng" dirty="0">
                <a:solidFill>
                  <a:srgbClr val="0070C0"/>
                </a:solidFill>
              </a:rPr>
              <a:t> </a:t>
            </a:r>
            <a:r>
              <a:rPr lang="en-US" sz="2800" u="sng" dirty="0">
                <a:solidFill>
                  <a:srgbClr val="0070C0"/>
                </a:solidFill>
                <a:latin typeface="+mn-lt"/>
              </a:rPr>
              <a:t>Machines</a:t>
            </a:r>
          </a:p>
        </p:txBody>
      </p:sp>
      <p:sp>
        <p:nvSpPr>
          <p:cNvPr id="32" name="Text Placeholder 9"/>
          <p:cNvSpPr txBox="1">
            <a:spLocks/>
          </p:cNvSpPr>
          <p:nvPr/>
        </p:nvSpPr>
        <p:spPr>
          <a:xfrm>
            <a:off x="4115435" y="1877688"/>
            <a:ext cx="3864803" cy="580141"/>
          </a:xfrm>
          <a:prstGeom prst="rect">
            <a:avLst/>
          </a:prstGeom>
        </p:spPr>
        <p:txBody>
          <a:bodyPr vert="horz" wrap="square" lIns="146284" tIns="91427" rIns="146284" bIns="91427"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b="0" u="sng" dirty="0">
                <a:solidFill>
                  <a:srgbClr val="0070C0"/>
                </a:solidFill>
              </a:rPr>
              <a:t>File/Folders/Volumes</a:t>
            </a:r>
          </a:p>
        </p:txBody>
      </p:sp>
      <p:sp>
        <p:nvSpPr>
          <p:cNvPr id="36" name="TextBox 35"/>
          <p:cNvSpPr txBox="1"/>
          <p:nvPr/>
        </p:nvSpPr>
        <p:spPr>
          <a:xfrm>
            <a:off x="6228911" y="4155477"/>
            <a:ext cx="369344" cy="572384"/>
          </a:xfrm>
          <a:prstGeom prst="rect">
            <a:avLst/>
          </a:prstGeom>
          <a:noFill/>
        </p:spPr>
        <p:txBody>
          <a:bodyPr wrap="none" lIns="182854" tIns="146284" rIns="182854" bIns="146284" rtlCol="0">
            <a:spAutoFit/>
          </a:bodyPr>
          <a:lstStyle/>
          <a:p>
            <a:pPr>
              <a:lnSpc>
                <a:spcPct val="90000"/>
              </a:lnSpc>
              <a:spcAft>
                <a:spcPts val="600"/>
              </a:spcAft>
            </a:pPr>
            <a:endParaRPr lang="en-US" sz="2000" dirty="0">
              <a:solidFill>
                <a:schemeClr val="bg2"/>
              </a:solidFill>
            </a:endParaRPr>
          </a:p>
        </p:txBody>
      </p:sp>
      <p:sp>
        <p:nvSpPr>
          <p:cNvPr id="22" name="Rectangle 21"/>
          <p:cNvSpPr/>
          <p:nvPr/>
        </p:nvSpPr>
        <p:spPr bwMode="auto">
          <a:xfrm>
            <a:off x="8700615" y="2308470"/>
            <a:ext cx="2735551" cy="17683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Linux</a:t>
            </a:r>
          </a:p>
        </p:txBody>
      </p:sp>
      <p:sp>
        <p:nvSpPr>
          <p:cNvPr id="37" name="Rectangle 36"/>
          <p:cNvSpPr/>
          <p:nvPr/>
        </p:nvSpPr>
        <p:spPr bwMode="auto">
          <a:xfrm>
            <a:off x="269241" y="4815206"/>
            <a:ext cx="3846194" cy="16033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Hyper-V</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p:txBody>
      </p:sp>
      <p:sp>
        <p:nvSpPr>
          <p:cNvPr id="38" name="Rectangle 37"/>
          <p:cNvSpPr/>
          <p:nvPr/>
        </p:nvSpPr>
        <p:spPr bwMode="auto">
          <a:xfrm>
            <a:off x="4310263" y="2426529"/>
            <a:ext cx="3839438" cy="1650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p:txBody>
      </p:sp>
      <p:sp>
        <p:nvSpPr>
          <p:cNvPr id="39" name="Rectangle 38"/>
          <p:cNvSpPr/>
          <p:nvPr/>
        </p:nvSpPr>
        <p:spPr bwMode="auto">
          <a:xfrm>
            <a:off x="4345899" y="4818483"/>
            <a:ext cx="4274318" cy="16000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Microsoft Azure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VMware</a:t>
            </a:r>
          </a:p>
        </p:txBody>
      </p:sp>
      <p:sp>
        <p:nvSpPr>
          <p:cNvPr id="40" name="Rectangle 39"/>
          <p:cNvSpPr/>
          <p:nvPr/>
        </p:nvSpPr>
        <p:spPr bwMode="auto">
          <a:xfrm>
            <a:off x="457767" y="2426528"/>
            <a:ext cx="3243249" cy="22260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Exchange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SharePoint</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SQL Server</a:t>
            </a:r>
          </a:p>
        </p:txBody>
      </p:sp>
    </p:spTree>
    <p:extLst>
      <p:ext uri="{BB962C8B-B14F-4D97-AF65-F5344CB8AC3E}">
        <p14:creationId xmlns:p14="http://schemas.microsoft.com/office/powerpoint/2010/main" val="404953989"/>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35" spc="-50" dirty="0"/>
              <a:t>How It Works: Azure Backup Server </a:t>
            </a:r>
            <a:endParaRPr lang="en-US" sz="3235" dirty="0"/>
          </a:p>
        </p:txBody>
      </p:sp>
      <p:sp>
        <p:nvSpPr>
          <p:cNvPr id="17" name="Rectangle 16"/>
          <p:cNvSpPr/>
          <p:nvPr/>
        </p:nvSpPr>
        <p:spPr bwMode="auto">
          <a:xfrm>
            <a:off x="2643097" y="1288201"/>
            <a:ext cx="1877062" cy="170693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18" name="TextBox 17"/>
          <p:cNvSpPr txBox="1"/>
          <p:nvPr/>
        </p:nvSpPr>
        <p:spPr>
          <a:xfrm>
            <a:off x="4536439" y="4806558"/>
            <a:ext cx="4821328" cy="663795"/>
          </a:xfrm>
          <a:prstGeom prst="rect">
            <a:avLst/>
          </a:prstGeom>
          <a:noFill/>
        </p:spPr>
        <p:txBody>
          <a:bodyPr wrap="square" lIns="108815" tIns="54406" rIns="108815" bIns="54406" rtlCol="0">
            <a:spAutoFit/>
          </a:bodyPr>
          <a:lstStyle/>
          <a:p>
            <a:pPr algn="ctr" defTabSz="914192"/>
            <a:r>
              <a:rPr lang="en-US" sz="1765" dirty="0">
                <a:solidFill>
                  <a:srgbClr val="0070C0"/>
                </a:solidFill>
                <a:latin typeface="Segoe UI"/>
              </a:rPr>
              <a:t>4. Schedule &amp; Back up </a:t>
            </a:r>
            <a:r>
              <a:rPr lang="en-GB" sz="1765" dirty="0">
                <a:solidFill>
                  <a:srgbClr val="0070C0"/>
                </a:solidFill>
                <a:latin typeface="Segoe UI"/>
              </a:rPr>
              <a:t>encrypted data</a:t>
            </a:r>
          </a:p>
          <a:p>
            <a:pPr algn="ctr" defTabSz="914192"/>
            <a:endParaRPr lang="en-US" sz="1765" dirty="0">
              <a:solidFill>
                <a:srgbClr val="0070C0"/>
              </a:solidFill>
              <a:latin typeface="Segoe UI"/>
            </a:endParaRPr>
          </a:p>
        </p:txBody>
      </p:sp>
      <p:sp>
        <p:nvSpPr>
          <p:cNvPr id="19" name="TextBox 18"/>
          <p:cNvSpPr txBox="1"/>
          <p:nvPr/>
        </p:nvSpPr>
        <p:spPr>
          <a:xfrm>
            <a:off x="1629075" y="3033164"/>
            <a:ext cx="2475301" cy="663795"/>
          </a:xfrm>
          <a:prstGeom prst="rect">
            <a:avLst/>
          </a:prstGeom>
          <a:noFill/>
        </p:spPr>
        <p:txBody>
          <a:bodyPr wrap="square" lIns="108815" tIns="54406" rIns="108815" bIns="54406" rtlCol="0">
            <a:spAutoFit/>
          </a:bodyPr>
          <a:lstStyle/>
          <a:p>
            <a:pPr defTabSz="914192"/>
            <a:r>
              <a:rPr lang="en-US" sz="1765" dirty="0">
                <a:latin typeface="Segoe UI"/>
              </a:rPr>
              <a:t>3. Install Azure Backup Server software</a:t>
            </a:r>
          </a:p>
        </p:txBody>
      </p:sp>
      <p:sp>
        <p:nvSpPr>
          <p:cNvPr id="20" name="TextBox 19"/>
          <p:cNvSpPr txBox="1"/>
          <p:nvPr/>
        </p:nvSpPr>
        <p:spPr>
          <a:xfrm>
            <a:off x="767005" y="1766646"/>
            <a:ext cx="1644727" cy="1196326"/>
          </a:xfrm>
          <a:prstGeom prst="rect">
            <a:avLst/>
          </a:prstGeom>
          <a:noFill/>
        </p:spPr>
        <p:txBody>
          <a:bodyPr wrap="square" lIns="108815" tIns="54406" rIns="108815" bIns="54406" rtlCol="0">
            <a:spAutoFit/>
          </a:bodyPr>
          <a:lstStyle/>
          <a:p>
            <a:pPr defTabSz="914192"/>
            <a:r>
              <a:rPr lang="en-US" sz="1765" dirty="0">
                <a:latin typeface="Segoe UI"/>
              </a:rPr>
              <a:t>1. Create Backup and Site Recovery Vault</a:t>
            </a:r>
          </a:p>
        </p:txBody>
      </p:sp>
      <p:cxnSp>
        <p:nvCxnSpPr>
          <p:cNvPr id="21" name="Straight Connector 20"/>
          <p:cNvCxnSpPr/>
          <p:nvPr/>
        </p:nvCxnSpPr>
        <p:spPr>
          <a:xfrm flipH="1">
            <a:off x="1661018" y="1770332"/>
            <a:ext cx="869057"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520159" y="2101682"/>
            <a:ext cx="3943625" cy="3998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551370" y="1141939"/>
            <a:ext cx="4221987" cy="23248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87867" tIns="43934" rIns="87867" bIns="43934" numCol="1" anchor="b" anchorCtr="1" compatLnSpc="1">
            <a:prstTxWarp prst="textNoShape">
              <a:avLst/>
            </a:prstTxWarp>
          </a:bodyPr>
          <a:lstStyle/>
          <a:p>
            <a:pPr defTabSz="895953"/>
            <a:endParaRPr lang="en-US" sz="1729" dirty="0">
              <a:solidFill>
                <a:srgbClr val="FFFFFF"/>
              </a:solidFill>
              <a:latin typeface="Segoe UI"/>
            </a:endParaRPr>
          </a:p>
        </p:txBody>
      </p:sp>
      <p:cxnSp>
        <p:nvCxnSpPr>
          <p:cNvPr id="24" name="Straight Connector 23"/>
          <p:cNvCxnSpPr/>
          <p:nvPr/>
        </p:nvCxnSpPr>
        <p:spPr>
          <a:xfrm flipH="1" flipV="1">
            <a:off x="4256863" y="2414656"/>
            <a:ext cx="1614" cy="127063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519889" y="3424276"/>
            <a:ext cx="5020432" cy="1796416"/>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73188" y="1582006"/>
            <a:ext cx="3553714" cy="363946"/>
          </a:xfrm>
          <a:prstGeom prst="rect">
            <a:avLst/>
          </a:prstGeom>
          <a:noFill/>
        </p:spPr>
        <p:txBody>
          <a:bodyPr wrap="square" rtlCol="0">
            <a:spAutoFit/>
          </a:bodyPr>
          <a:lstStyle/>
          <a:p>
            <a:pPr algn="ctr" defTabSz="914192"/>
            <a:r>
              <a:rPr lang="en-US" sz="1765" dirty="0">
                <a:solidFill>
                  <a:schemeClr val="tx2"/>
                </a:solidFill>
                <a:latin typeface="Segoe UI"/>
              </a:rPr>
              <a:t>2. Register and configure Vault</a:t>
            </a:r>
          </a:p>
        </p:txBody>
      </p:sp>
      <p:cxnSp>
        <p:nvCxnSpPr>
          <p:cNvPr id="28" name="Straight Connector 96"/>
          <p:cNvCxnSpPr/>
          <p:nvPr/>
        </p:nvCxnSpPr>
        <p:spPr>
          <a:xfrm rot="10800000" flipV="1">
            <a:off x="4485206" y="3500205"/>
            <a:ext cx="5315040" cy="2066558"/>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87775" y="5566762"/>
            <a:ext cx="5212468" cy="653100"/>
          </a:xfrm>
          <a:prstGeom prst="rect">
            <a:avLst/>
          </a:prstGeom>
          <a:noFill/>
        </p:spPr>
        <p:txBody>
          <a:bodyPr wrap="square" lIns="108815" tIns="54406" rIns="108815" bIns="54406" rtlCol="0">
            <a:spAutoFit/>
          </a:bodyPr>
          <a:lstStyle/>
          <a:p>
            <a:pPr algn="ctr" defTabSz="914192"/>
            <a:r>
              <a:rPr lang="en-US" sz="1765" dirty="0">
                <a:solidFill>
                  <a:srgbClr val="7030A0"/>
                </a:solidFill>
                <a:latin typeface="Segoe UI"/>
              </a:rPr>
              <a:t>5. Recover to the same or a different server;</a:t>
            </a:r>
            <a:br>
              <a:rPr lang="en-US" sz="1765" dirty="0">
                <a:solidFill>
                  <a:srgbClr val="7030A0"/>
                </a:solidFill>
                <a:latin typeface="Segoe UI"/>
              </a:rPr>
            </a:br>
            <a:r>
              <a:rPr lang="en-US" sz="1765" dirty="0">
                <a:solidFill>
                  <a:srgbClr val="7030A0"/>
                </a:solidFill>
                <a:latin typeface="Segoe UI"/>
              </a:rPr>
              <a:t>On-</a:t>
            </a:r>
            <a:r>
              <a:rPr lang="en-US" sz="1765" dirty="0" err="1">
                <a:solidFill>
                  <a:srgbClr val="7030A0"/>
                </a:solidFill>
                <a:latin typeface="Segoe UI"/>
              </a:rPr>
              <a:t>Premisis</a:t>
            </a:r>
            <a:r>
              <a:rPr lang="en-US" sz="1765" dirty="0">
                <a:solidFill>
                  <a:srgbClr val="7030A0"/>
                </a:solidFill>
                <a:latin typeface="Segoe UI"/>
              </a:rPr>
              <a:t> or Azure VM</a:t>
            </a:r>
          </a:p>
        </p:txBody>
      </p:sp>
      <p:sp>
        <p:nvSpPr>
          <p:cNvPr id="30" name="Freeform 30"/>
          <p:cNvSpPr>
            <a:spLocks noEditPoints="1"/>
          </p:cNvSpPr>
          <p:nvPr/>
        </p:nvSpPr>
        <p:spPr bwMode="auto">
          <a:xfrm>
            <a:off x="9289731" y="2677239"/>
            <a:ext cx="626673" cy="69292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 name="Freeform 92"/>
          <p:cNvSpPr>
            <a:spLocks noEditPoints="1"/>
          </p:cNvSpPr>
          <p:nvPr/>
        </p:nvSpPr>
        <p:spPr bwMode="black">
          <a:xfrm>
            <a:off x="9741575" y="2817817"/>
            <a:ext cx="330802" cy="45071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91431" tIns="45715" rIns="91431" bIns="45715" numCol="1" anchor="t" anchorCtr="0" compatLnSpc="1">
            <a:prstTxWarp prst="textNoShape">
              <a:avLst/>
            </a:prstTxWarp>
          </a:bodyPr>
          <a:lstStyle/>
          <a:p>
            <a:pPr defTabSz="914192"/>
            <a:endParaRPr lang="en-US" sz="1765" dirty="0">
              <a:solidFill>
                <a:srgbClr val="000000"/>
              </a:solidFill>
              <a:latin typeface="Segoe UI"/>
            </a:endParaRPr>
          </a:p>
        </p:txBody>
      </p:sp>
      <p:sp>
        <p:nvSpPr>
          <p:cNvPr id="32" name="Rectangle 31"/>
          <p:cNvSpPr/>
          <p:nvPr/>
        </p:nvSpPr>
        <p:spPr bwMode="auto">
          <a:xfrm>
            <a:off x="2841283" y="3681626"/>
            <a:ext cx="1695156" cy="264114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34" name="Freeform 5"/>
          <p:cNvSpPr>
            <a:spLocks noEditPoints="1"/>
          </p:cNvSpPr>
          <p:nvPr/>
        </p:nvSpPr>
        <p:spPr bwMode="auto">
          <a:xfrm>
            <a:off x="3926995" y="5074005"/>
            <a:ext cx="266767" cy="590438"/>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49" name="Freeform 5"/>
          <p:cNvSpPr>
            <a:spLocks noEditPoints="1"/>
          </p:cNvSpPr>
          <p:nvPr/>
        </p:nvSpPr>
        <p:spPr bwMode="auto">
          <a:xfrm>
            <a:off x="3035361"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0" name="Freeform 5"/>
          <p:cNvSpPr>
            <a:spLocks noEditPoints="1"/>
          </p:cNvSpPr>
          <p:nvPr/>
        </p:nvSpPr>
        <p:spPr bwMode="auto">
          <a:xfrm>
            <a:off x="3334129"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1" name="Freeform 5"/>
          <p:cNvSpPr>
            <a:spLocks noEditPoints="1"/>
          </p:cNvSpPr>
          <p:nvPr/>
        </p:nvSpPr>
        <p:spPr bwMode="auto">
          <a:xfrm>
            <a:off x="3632895"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2" name="Freeform 5"/>
          <p:cNvSpPr>
            <a:spLocks noEditPoints="1"/>
          </p:cNvSpPr>
          <p:nvPr/>
        </p:nvSpPr>
        <p:spPr bwMode="auto">
          <a:xfrm>
            <a:off x="3026023"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3" name="Freeform 5"/>
          <p:cNvSpPr>
            <a:spLocks noEditPoints="1"/>
          </p:cNvSpPr>
          <p:nvPr/>
        </p:nvSpPr>
        <p:spPr bwMode="auto">
          <a:xfrm>
            <a:off x="3328406"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4" name="Freeform 5"/>
          <p:cNvSpPr>
            <a:spLocks noEditPoints="1"/>
          </p:cNvSpPr>
          <p:nvPr/>
        </p:nvSpPr>
        <p:spPr bwMode="auto">
          <a:xfrm>
            <a:off x="3630789"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5" name="Freeform 5"/>
          <p:cNvSpPr>
            <a:spLocks noEditPoints="1"/>
          </p:cNvSpPr>
          <p:nvPr/>
        </p:nvSpPr>
        <p:spPr bwMode="auto">
          <a:xfrm>
            <a:off x="3933172"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6" name="Freeform 5"/>
          <p:cNvSpPr>
            <a:spLocks noEditPoints="1"/>
          </p:cNvSpPr>
          <p:nvPr/>
        </p:nvSpPr>
        <p:spPr bwMode="auto">
          <a:xfrm>
            <a:off x="3026023"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7" name="Freeform 5"/>
          <p:cNvSpPr>
            <a:spLocks noEditPoints="1"/>
          </p:cNvSpPr>
          <p:nvPr/>
        </p:nvSpPr>
        <p:spPr bwMode="auto">
          <a:xfrm>
            <a:off x="3326347"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8" name="Freeform 5"/>
          <p:cNvSpPr>
            <a:spLocks noEditPoints="1"/>
          </p:cNvSpPr>
          <p:nvPr/>
        </p:nvSpPr>
        <p:spPr bwMode="auto">
          <a:xfrm>
            <a:off x="3626670"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9" name="Freeform 5"/>
          <p:cNvSpPr>
            <a:spLocks noEditPoints="1"/>
          </p:cNvSpPr>
          <p:nvPr/>
        </p:nvSpPr>
        <p:spPr bwMode="auto">
          <a:xfrm>
            <a:off x="3931662"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2" name="TextBox 61"/>
          <p:cNvSpPr txBox="1"/>
          <p:nvPr/>
        </p:nvSpPr>
        <p:spPr>
          <a:xfrm>
            <a:off x="2902857" y="5620938"/>
            <a:ext cx="1580735" cy="859194"/>
          </a:xfrm>
          <a:prstGeom prst="rect">
            <a:avLst/>
          </a:prstGeom>
          <a:noFill/>
        </p:spPr>
        <p:txBody>
          <a:bodyPr wrap="square" lIns="179259" tIns="143407" rIns="179259" bIns="143407" rtlCol="0">
            <a:spAutoFit/>
          </a:bodyPr>
          <a:lstStyle/>
          <a:p>
            <a:pPr defTabSz="914192">
              <a:lnSpc>
                <a:spcPct val="90000"/>
              </a:lnSpc>
              <a:spcAft>
                <a:spcPts val="588"/>
              </a:spcAft>
            </a:pPr>
            <a:r>
              <a:rPr lang="en-US" sz="1371" dirty="0">
                <a:solidFill>
                  <a:srgbClr val="FFFFFF"/>
                </a:solidFill>
                <a:latin typeface="Segoe UI"/>
              </a:rPr>
              <a:t>Azure Backup Windows Server/Client </a:t>
            </a:r>
          </a:p>
        </p:txBody>
      </p:sp>
      <p:grpSp>
        <p:nvGrpSpPr>
          <p:cNvPr id="63" name="Group 62"/>
          <p:cNvGrpSpPr/>
          <p:nvPr/>
        </p:nvGrpSpPr>
        <p:grpSpPr>
          <a:xfrm>
            <a:off x="898981" y="983700"/>
            <a:ext cx="722019" cy="762476"/>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grpSp>
      <p:pic>
        <p:nvPicPr>
          <p:cNvPr id="2" name="Picture 1"/>
          <p:cNvPicPr>
            <a:picLocks noChangeAspect="1"/>
          </p:cNvPicPr>
          <p:nvPr/>
        </p:nvPicPr>
        <p:blipFill>
          <a:blip r:embed="rId3"/>
          <a:stretch>
            <a:fillRect/>
          </a:stretch>
        </p:blipFill>
        <p:spPr>
          <a:xfrm>
            <a:off x="2841284" y="1444717"/>
            <a:ext cx="1464097" cy="1311587"/>
          </a:xfrm>
          <a:prstGeom prst="rect">
            <a:avLst/>
          </a:prstGeom>
        </p:spPr>
      </p:pic>
      <p:sp>
        <p:nvSpPr>
          <p:cNvPr id="4" name="Rectangle 3"/>
          <p:cNvSpPr/>
          <p:nvPr/>
        </p:nvSpPr>
        <p:spPr>
          <a:xfrm>
            <a:off x="123371" y="5936431"/>
            <a:ext cx="10880059" cy="830997"/>
          </a:xfrm>
          <a:prstGeom prst="rect">
            <a:avLst/>
          </a:prstGeom>
        </p:spPr>
        <p:txBody>
          <a:bodyPr wrap="square">
            <a:spAutoFit/>
          </a:bodyPr>
          <a:lstStyle/>
          <a:p>
            <a:r>
              <a:rPr lang="en-US" sz="2400" dirty="0"/>
              <a:t>Step-By-Step </a:t>
            </a:r>
          </a:p>
          <a:p>
            <a:r>
              <a:rPr lang="en-US" sz="2400" dirty="0">
                <a:hlinkClick r:id="rId4"/>
              </a:rPr>
              <a:t>https://docs.microsoft.com/en-us/azure/backup/backup-try-azure-backup-in-10-mins</a:t>
            </a:r>
            <a:r>
              <a:rPr lang="en-US" sz="2400" dirty="0"/>
              <a:t> </a:t>
            </a:r>
          </a:p>
        </p:txBody>
      </p:sp>
    </p:spTree>
    <p:extLst>
      <p:ext uri="{BB962C8B-B14F-4D97-AF65-F5344CB8AC3E}">
        <p14:creationId xmlns:p14="http://schemas.microsoft.com/office/powerpoint/2010/main" val="39623909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5400" b="1" dirty="0"/>
              <a:t>    </a:t>
            </a:r>
            <a:r>
              <a:rPr lang="en-US" sz="4800" b="1" dirty="0"/>
              <a:t>MARS</a:t>
            </a:r>
            <a:r>
              <a:rPr lang="en-US" sz="4800" dirty="0"/>
              <a:t>agentinstaller.exe</a:t>
            </a:r>
            <a:endParaRPr lang="en-US" sz="5400" dirty="0"/>
          </a:p>
          <a:p>
            <a:r>
              <a:rPr lang="en-US" dirty="0"/>
              <a:t>Backup Agent is </a:t>
            </a:r>
          </a:p>
          <a:p>
            <a:r>
              <a:rPr lang="en-US" dirty="0"/>
              <a:t>	</a:t>
            </a:r>
            <a:r>
              <a:rPr lang="en-US" b="1" dirty="0"/>
              <a:t>Microsoft Azure Backup</a:t>
            </a:r>
          </a:p>
          <a:p>
            <a:r>
              <a:rPr lang="en-US" dirty="0"/>
              <a:t>	</a:t>
            </a:r>
            <a:r>
              <a:rPr lang="en-US" sz="2000" dirty="0"/>
              <a:t>"C:\Program Files\Microsoft Azure Recovery Services Agent\bin\</a:t>
            </a:r>
            <a:r>
              <a:rPr lang="en-US" b="1" dirty="0" err="1"/>
              <a:t>wabadmin.msc</a:t>
            </a:r>
            <a:r>
              <a:rPr lang="en-US" dirty="0"/>
              <a:t>"</a:t>
            </a:r>
          </a:p>
          <a:p>
            <a:r>
              <a:rPr lang="en-US" dirty="0"/>
              <a:t>Maximum rate of backups per day?</a:t>
            </a:r>
          </a:p>
          <a:p>
            <a:r>
              <a:rPr lang="en-US" sz="4800" b="1" dirty="0"/>
              <a:t>	Three (3) times per day!</a:t>
            </a:r>
          </a:p>
        </p:txBody>
      </p:sp>
      <p:pic>
        <p:nvPicPr>
          <p:cNvPr id="6" name="Picture 5"/>
          <p:cNvPicPr>
            <a:picLocks noChangeAspect="1"/>
          </p:cNvPicPr>
          <p:nvPr/>
        </p:nvPicPr>
        <p:blipFill>
          <a:blip r:embed="rId3"/>
          <a:stretch>
            <a:fillRect/>
          </a:stretch>
        </p:blipFill>
        <p:spPr>
          <a:xfrm>
            <a:off x="8467205" y="1884425"/>
            <a:ext cx="3724795" cy="1829055"/>
          </a:xfrm>
          <a:prstGeom prst="rect">
            <a:avLst/>
          </a:prstGeom>
        </p:spPr>
      </p:pic>
    </p:spTree>
    <p:extLst>
      <p:ext uri="{BB962C8B-B14F-4D97-AF65-F5344CB8AC3E}">
        <p14:creationId xmlns:p14="http://schemas.microsoft.com/office/powerpoint/2010/main" val="1183211043"/>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Backup Schedule &amp; Retention Policy</a:t>
            </a:r>
          </a:p>
        </p:txBody>
      </p:sp>
      <p:sp>
        <p:nvSpPr>
          <p:cNvPr id="3" name="Text Placeholder 2"/>
          <p:cNvSpPr>
            <a:spLocks noGrp="1"/>
          </p:cNvSpPr>
          <p:nvPr>
            <p:ph type="body" idx="1"/>
          </p:nvPr>
        </p:nvSpPr>
        <p:spPr>
          <a:xfrm>
            <a:off x="839788" y="1764028"/>
            <a:ext cx="5157787" cy="513397"/>
          </a:xfrm>
        </p:spPr>
        <p:txBody>
          <a:bodyPr/>
          <a:lstStyle/>
          <a:p>
            <a:r>
              <a:rPr lang="en-US" dirty="0"/>
              <a:t>Backup Schedule</a:t>
            </a:r>
          </a:p>
        </p:txBody>
      </p:sp>
      <p:pic>
        <p:nvPicPr>
          <p:cNvPr id="10" name="Content Placeholder 9"/>
          <p:cNvPicPr>
            <a:picLocks noGrp="1" noChangeAspect="1"/>
          </p:cNvPicPr>
          <p:nvPr>
            <p:ph sz="half" idx="2"/>
          </p:nvPr>
        </p:nvPicPr>
        <p:blipFill>
          <a:blip r:embed="rId3"/>
          <a:stretch>
            <a:fillRect/>
          </a:stretch>
        </p:blipFill>
        <p:spPr>
          <a:xfrm>
            <a:off x="220716" y="2691448"/>
            <a:ext cx="5776860" cy="3709352"/>
          </a:xfrm>
          <a:prstGeom prst="rect">
            <a:avLst/>
          </a:prstGeom>
        </p:spPr>
      </p:pic>
      <p:sp>
        <p:nvSpPr>
          <p:cNvPr id="8" name="Text Placeholder 7"/>
          <p:cNvSpPr>
            <a:spLocks noGrp="1"/>
          </p:cNvSpPr>
          <p:nvPr>
            <p:ph type="body" sz="quarter" idx="3"/>
          </p:nvPr>
        </p:nvSpPr>
        <p:spPr>
          <a:xfrm>
            <a:off x="6172200" y="1764028"/>
            <a:ext cx="5183188" cy="525687"/>
          </a:xfrm>
        </p:spPr>
        <p:txBody>
          <a:bodyPr/>
          <a:lstStyle/>
          <a:p>
            <a:r>
              <a:rPr lang="en-US" dirty="0"/>
              <a:t>Retention Policy</a:t>
            </a:r>
          </a:p>
        </p:txBody>
      </p:sp>
      <p:pic>
        <p:nvPicPr>
          <p:cNvPr id="11" name="Content Placeholder 10"/>
          <p:cNvPicPr>
            <a:picLocks noGrp="1" noChangeAspect="1"/>
          </p:cNvPicPr>
          <p:nvPr>
            <p:ph sz="quarter" idx="4"/>
          </p:nvPr>
        </p:nvPicPr>
        <p:blipFill>
          <a:blip r:embed="rId4"/>
          <a:stretch>
            <a:fillRect/>
          </a:stretch>
        </p:blipFill>
        <p:spPr>
          <a:xfrm>
            <a:off x="6172199" y="2683292"/>
            <a:ext cx="5789561" cy="3717507"/>
          </a:xfrm>
          <a:prstGeom prst="rect">
            <a:avLst/>
          </a:prstGeom>
        </p:spPr>
      </p:pic>
    </p:spTree>
    <p:extLst>
      <p:ext uri="{BB962C8B-B14F-4D97-AF65-F5344CB8AC3E}">
        <p14:creationId xmlns:p14="http://schemas.microsoft.com/office/powerpoint/2010/main" val="17978167"/>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36418" y="1701521"/>
            <a:ext cx="5118363" cy="3562533"/>
          </a:xfrm>
          <a:prstGeom prst="rect">
            <a:avLst/>
          </a:prstGeom>
        </p:spPr>
      </p:pic>
      <p:sp>
        <p:nvSpPr>
          <p:cNvPr id="2" name="Title 1"/>
          <p:cNvSpPr>
            <a:spLocks noGrp="1"/>
          </p:cNvSpPr>
          <p:nvPr>
            <p:ph type="title"/>
          </p:nvPr>
        </p:nvSpPr>
        <p:spPr/>
        <p:txBody>
          <a:bodyPr/>
          <a:lstStyle/>
          <a:p>
            <a:r>
              <a:rPr lang="en-US" dirty="0"/>
              <a:t>Cancelling Schedule and Removing Backups</a:t>
            </a:r>
          </a:p>
        </p:txBody>
      </p:sp>
      <p:pic>
        <p:nvPicPr>
          <p:cNvPr id="6" name="Content Placeholder 5"/>
          <p:cNvPicPr>
            <a:picLocks noGrp="1" noChangeAspect="1"/>
          </p:cNvPicPr>
          <p:nvPr>
            <p:ph idx="1"/>
          </p:nvPr>
        </p:nvPicPr>
        <p:blipFill>
          <a:blip r:embed="rId4"/>
          <a:stretch>
            <a:fillRect/>
          </a:stretch>
        </p:blipFill>
        <p:spPr>
          <a:xfrm>
            <a:off x="3351093" y="1491878"/>
            <a:ext cx="7684020" cy="4933950"/>
          </a:xfrm>
          <a:prstGeom prst="rect">
            <a:avLst/>
          </a:prstGeom>
        </p:spPr>
      </p:pic>
    </p:spTree>
    <p:extLst>
      <p:ext uri="{BB962C8B-B14F-4D97-AF65-F5344CB8AC3E}">
        <p14:creationId xmlns:p14="http://schemas.microsoft.com/office/powerpoint/2010/main" val="3827267879"/>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Microsoft Azure Backup Server v2</a:t>
            </a:r>
          </a:p>
        </p:txBody>
      </p:sp>
      <p:sp>
        <p:nvSpPr>
          <p:cNvPr id="6" name="Content Placeholder 5"/>
          <p:cNvSpPr>
            <a:spLocks noGrp="1"/>
          </p:cNvSpPr>
          <p:nvPr>
            <p:ph sz="half" idx="1"/>
          </p:nvPr>
        </p:nvSpPr>
        <p:spPr>
          <a:xfrm>
            <a:off x="223520" y="994299"/>
            <a:ext cx="5699760" cy="5254101"/>
          </a:xfrm>
        </p:spPr>
        <p:txBody>
          <a:bodyPr>
            <a:normAutofit fontScale="92500" lnSpcReduction="10000"/>
          </a:bodyPr>
          <a:lstStyle/>
          <a:p>
            <a:r>
              <a:rPr lang="en-US" dirty="0"/>
              <a:t>Protect application workloads:</a:t>
            </a:r>
          </a:p>
          <a:p>
            <a:pPr lvl="1"/>
            <a:r>
              <a:rPr lang="en-US" dirty="0"/>
              <a:t>Hyper-V VMs, Microsoft SQL Server, SharePoint Server, Microsoft Exchange and Windows clients</a:t>
            </a:r>
          </a:p>
          <a:p>
            <a:r>
              <a:rPr lang="en-US" dirty="0"/>
              <a:t>Backup To: </a:t>
            </a:r>
          </a:p>
          <a:p>
            <a:pPr lvl="1"/>
            <a:r>
              <a:rPr lang="en-US" dirty="0"/>
              <a:t>Disk (D2D), giving high RTOs for tier 1 workloads</a:t>
            </a:r>
          </a:p>
          <a:p>
            <a:pPr lvl="1"/>
            <a:r>
              <a:rPr lang="en-US" dirty="0"/>
              <a:t>Azure (D2D2C) for long term retention</a:t>
            </a:r>
          </a:p>
          <a:p>
            <a:pPr lvl="1"/>
            <a:r>
              <a:rPr lang="en-US" dirty="0"/>
              <a:t>Modern Backup Storage technology (MABS v2) store backups: </a:t>
            </a:r>
          </a:p>
          <a:p>
            <a:pPr lvl="2"/>
            <a:r>
              <a:rPr lang="en-US" dirty="0"/>
              <a:t>Using Resilient File System (</a:t>
            </a:r>
            <a:r>
              <a:rPr lang="en-US" dirty="0" err="1"/>
              <a:t>ReFS</a:t>
            </a:r>
            <a:r>
              <a:rPr lang="en-US" dirty="0"/>
              <a:t>) block-cloning technology to store incremental backups, </a:t>
            </a:r>
          </a:p>
          <a:p>
            <a:pPr lvl="2"/>
            <a:r>
              <a:rPr lang="en-US" dirty="0"/>
              <a:t>MABS v2 significantly improves storage usage and performance. </a:t>
            </a:r>
            <a:endParaRPr lang="en-US" b="1" dirty="0"/>
          </a:p>
          <a:p>
            <a:pPr marL="0" indent="0">
              <a:buNone/>
            </a:pPr>
            <a:r>
              <a:rPr lang="en-US" sz="1900" dirty="0"/>
              <a:t>Note: VMware is supported only in testing if Azure Backup Server is deployed on Windows 2016</a:t>
            </a:r>
          </a:p>
        </p:txBody>
      </p:sp>
      <p:sp>
        <p:nvSpPr>
          <p:cNvPr id="2" name="Content Placeholder 1"/>
          <p:cNvSpPr>
            <a:spLocks noGrp="1"/>
          </p:cNvSpPr>
          <p:nvPr>
            <p:ph sz="half" idx="2"/>
          </p:nvPr>
        </p:nvSpPr>
        <p:spPr>
          <a:xfrm>
            <a:off x="6344920" y="1124996"/>
            <a:ext cx="5699760" cy="5123404"/>
          </a:xfrm>
        </p:spPr>
        <p:txBody>
          <a:bodyPr>
            <a:noAutofit/>
          </a:bodyPr>
          <a:lstStyle/>
          <a:p>
            <a:r>
              <a:rPr lang="en-US" dirty="0">
                <a:highlight>
                  <a:srgbClr val="FFFF00"/>
                </a:highlight>
              </a:rPr>
              <a:t>Microsoft Azure Backup Server </a:t>
            </a:r>
            <a:r>
              <a:rPr lang="en-US" dirty="0"/>
              <a:t>(</a:t>
            </a:r>
            <a:r>
              <a:rPr lang="en-US" dirty="0">
                <a:highlight>
                  <a:srgbClr val="FFFF00"/>
                </a:highlight>
              </a:rPr>
              <a:t>MABS</a:t>
            </a:r>
            <a:r>
              <a:rPr lang="en-US" dirty="0"/>
              <a:t>) Deployment:</a:t>
            </a:r>
          </a:p>
          <a:p>
            <a:pPr lvl="1"/>
            <a:r>
              <a:rPr lang="en-US" dirty="0"/>
              <a:t>physical standalone server.</a:t>
            </a:r>
          </a:p>
          <a:p>
            <a:pPr lvl="1"/>
            <a:r>
              <a:rPr lang="en-US" dirty="0"/>
              <a:t>Hyper-V virtual machine</a:t>
            </a:r>
          </a:p>
          <a:p>
            <a:pPr lvl="1"/>
            <a:r>
              <a:rPr lang="en-US" dirty="0"/>
              <a:t>Windows virtual machine in VMWare</a:t>
            </a:r>
          </a:p>
          <a:p>
            <a:pPr lvl="2"/>
            <a:r>
              <a:rPr lang="en-US" sz="1800" dirty="0"/>
              <a:t>Physical standalone server	</a:t>
            </a:r>
          </a:p>
          <a:p>
            <a:pPr lvl="2"/>
            <a:r>
              <a:rPr lang="en-US" sz="1800" dirty="0"/>
              <a:t>Hyper-V virtual machine</a:t>
            </a:r>
          </a:p>
          <a:p>
            <a:pPr lvl="2"/>
            <a:r>
              <a:rPr lang="en-US" sz="1800" dirty="0"/>
              <a:t>Windows virtual machine in VMWare</a:t>
            </a:r>
          </a:p>
          <a:p>
            <a:pPr lvl="1"/>
            <a:r>
              <a:rPr lang="en-US" dirty="0"/>
              <a:t>An Azure virtual machine - back up cloud workloads running as Azure virtual machines.</a:t>
            </a:r>
          </a:p>
          <a:p>
            <a:endParaRPr lang="en-US" dirty="0"/>
          </a:p>
        </p:txBody>
      </p:sp>
      <p:sp>
        <p:nvSpPr>
          <p:cNvPr id="3" name="Rectangle 2"/>
          <p:cNvSpPr/>
          <p:nvPr/>
        </p:nvSpPr>
        <p:spPr>
          <a:xfrm>
            <a:off x="509100" y="6141317"/>
            <a:ext cx="10286261" cy="707886"/>
          </a:xfrm>
          <a:prstGeom prst="rect">
            <a:avLst/>
          </a:prstGeom>
        </p:spPr>
        <p:txBody>
          <a:bodyPr wrap="square">
            <a:spAutoFit/>
          </a:bodyPr>
          <a:lstStyle/>
          <a:p>
            <a:r>
              <a:rPr lang="en-US" sz="2000" dirty="0"/>
              <a:t>Docs: </a:t>
            </a:r>
            <a:r>
              <a:rPr lang="en-US" sz="2000" dirty="0">
                <a:hlinkClick r:id="rId3"/>
              </a:rPr>
              <a:t>https://azure.microsoft.com/en-us/blog/announcing-microsoft-azure-backup-server/</a:t>
            </a:r>
            <a:r>
              <a:rPr lang="en-US" sz="2000" dirty="0"/>
              <a:t> </a:t>
            </a:r>
          </a:p>
          <a:p>
            <a:r>
              <a:rPr lang="en-US" sz="2000" dirty="0"/>
              <a:t>Download: </a:t>
            </a:r>
            <a:r>
              <a:rPr lang="en-US" sz="2000" dirty="0">
                <a:hlinkClick r:id="rId4"/>
              </a:rPr>
              <a:t>https://www.microsoft.com/en-us/download/details.aspx?id=55269</a:t>
            </a:r>
            <a:endParaRPr lang="en-US" sz="2000" dirty="0"/>
          </a:p>
        </p:txBody>
      </p:sp>
      <p:sp>
        <p:nvSpPr>
          <p:cNvPr id="4" name="Rectangle 3"/>
          <p:cNvSpPr/>
          <p:nvPr/>
        </p:nvSpPr>
        <p:spPr>
          <a:xfrm>
            <a:off x="6506345" y="5187210"/>
            <a:ext cx="5092823" cy="954107"/>
          </a:xfrm>
          <a:prstGeom prst="rect">
            <a:avLst/>
          </a:prstGeom>
        </p:spPr>
        <p:txBody>
          <a:bodyPr wrap="square">
            <a:spAutoFit/>
          </a:bodyPr>
          <a:lstStyle/>
          <a:p>
            <a:r>
              <a:rPr lang="en-US" sz="2800" dirty="0">
                <a:solidFill>
                  <a:srgbClr val="002060"/>
                </a:solidFill>
                <a:highlight>
                  <a:srgbClr val="00FF00"/>
                </a:highlight>
              </a:rPr>
              <a:t>Disks for backup storage pool: 1.5 times size of data to be protected </a:t>
            </a:r>
          </a:p>
        </p:txBody>
      </p:sp>
    </p:spTree>
    <p:extLst>
      <p:ext uri="{BB962C8B-B14F-4D97-AF65-F5344CB8AC3E}">
        <p14:creationId xmlns:p14="http://schemas.microsoft.com/office/powerpoint/2010/main" val="151399144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Design a Monitoring Strategy</a:t>
            </a:r>
          </a:p>
        </p:txBody>
      </p:sp>
      <p:sp>
        <p:nvSpPr>
          <p:cNvPr id="6" name="Text Placeholder 5"/>
          <p:cNvSpPr>
            <a:spLocks noGrp="1"/>
          </p:cNvSpPr>
          <p:nvPr>
            <p:ph idx="1"/>
          </p:nvPr>
        </p:nvSpPr>
        <p:spPr>
          <a:xfrm>
            <a:off x="413795" y="1231901"/>
            <a:ext cx="11778205" cy="4933487"/>
          </a:xfrm>
          <a:prstGeom prst="rect">
            <a:avLst/>
          </a:prstGeom>
        </p:spPr>
        <p:txBody>
          <a:bodyPr>
            <a:normAutofit lnSpcReduction="10000"/>
          </a:bodyPr>
          <a:lstStyle/>
          <a:p>
            <a:pPr marL="0" indent="0">
              <a:buNone/>
            </a:pPr>
            <a:r>
              <a:rPr lang="en-US" sz="3529" dirty="0"/>
              <a:t>Built-in Abilities</a:t>
            </a:r>
          </a:p>
          <a:p>
            <a:pPr marL="336145" lvl="1" indent="0">
              <a:buNone/>
            </a:pPr>
            <a:r>
              <a:rPr lang="en-US" sz="1961" dirty="0"/>
              <a:t>Diagnostic Monitor:</a:t>
            </a:r>
          </a:p>
          <a:p>
            <a:pPr marL="28012" lvl="1" indent="0">
              <a:buNone/>
            </a:pPr>
            <a:r>
              <a:rPr lang="en-US" sz="1961" dirty="0"/>
              <a:t>Web &amp; Worker Roles</a:t>
            </a:r>
          </a:p>
          <a:p>
            <a:pPr marL="336145" lvl="1" indent="0">
              <a:buNone/>
            </a:pPr>
            <a:r>
              <a:rPr lang="en-US" sz="1961" dirty="0"/>
              <a:t>Global Service Manager</a:t>
            </a:r>
          </a:p>
          <a:p>
            <a:pPr marL="0" indent="0">
              <a:buNone/>
            </a:pPr>
            <a:r>
              <a:rPr lang="en-US" sz="3529" dirty="0"/>
              <a:t>System Center Capabilities</a:t>
            </a:r>
          </a:p>
          <a:p>
            <a:pPr marL="336145" lvl="1" indent="0">
              <a:buNone/>
            </a:pPr>
            <a:r>
              <a:rPr lang="en-US" sz="1961" dirty="0"/>
              <a:t>Management Packs: Azure,  Azure SQL, SQL </a:t>
            </a:r>
          </a:p>
          <a:p>
            <a:pPr marL="0" indent="0">
              <a:buNone/>
            </a:pPr>
            <a:r>
              <a:rPr lang="en-US" sz="3529" dirty="0"/>
              <a:t>Third Party Tools</a:t>
            </a:r>
          </a:p>
          <a:p>
            <a:pPr marL="336145" lvl="1" indent="0">
              <a:buNone/>
            </a:pPr>
            <a:r>
              <a:rPr lang="en-US" sz="1961" dirty="0"/>
              <a:t>Open Source</a:t>
            </a:r>
          </a:p>
          <a:p>
            <a:pPr marL="336145" lvl="1" indent="0">
              <a:buNone/>
            </a:pPr>
            <a:r>
              <a:rPr lang="en-US" sz="1961" dirty="0"/>
              <a:t>Ops Manager, Application Insights (VSO) – Telemetry Data</a:t>
            </a:r>
          </a:p>
          <a:p>
            <a:pPr marL="0" indent="0">
              <a:buNone/>
            </a:pPr>
            <a:r>
              <a:rPr lang="en-US" sz="3529" dirty="0"/>
              <a:t>Use Cases for WSUS</a:t>
            </a:r>
          </a:p>
          <a:p>
            <a:pPr marL="336145" lvl="1" indent="0">
              <a:buNone/>
            </a:pPr>
            <a:r>
              <a:rPr lang="en-US" sz="1961" dirty="0"/>
              <a:t>Config Manager</a:t>
            </a:r>
          </a:p>
          <a:p>
            <a:pPr marL="336145" lvl="1" indent="0">
              <a:buNone/>
            </a:pPr>
            <a:r>
              <a:rPr lang="en-US" sz="1961" dirty="0"/>
              <a:t>Custom Solutions</a:t>
            </a:r>
          </a:p>
          <a:p>
            <a:pPr marL="336145" lvl="1" indent="0">
              <a:buNone/>
            </a:pPr>
            <a:r>
              <a:rPr lang="en-US" sz="1961" dirty="0"/>
              <a:t>Architecture Constructs: Availability Groups and Update Domains</a:t>
            </a:r>
          </a:p>
        </p:txBody>
      </p:sp>
    </p:spTree>
    <p:extLst>
      <p:ext uri="{BB962C8B-B14F-4D97-AF65-F5344CB8AC3E}">
        <p14:creationId xmlns:p14="http://schemas.microsoft.com/office/powerpoint/2010/main" val="1732753581"/>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Documentation / More Info…</a:t>
            </a:r>
          </a:p>
        </p:txBody>
      </p:sp>
      <p:sp>
        <p:nvSpPr>
          <p:cNvPr id="3" name="Rectangle 2"/>
          <p:cNvSpPr/>
          <p:nvPr/>
        </p:nvSpPr>
        <p:spPr>
          <a:xfrm>
            <a:off x="486229" y="1296965"/>
            <a:ext cx="11546114" cy="3416320"/>
          </a:xfrm>
          <a:prstGeom prst="rect">
            <a:avLst/>
          </a:prstGeom>
        </p:spPr>
        <p:txBody>
          <a:bodyPr wrap="square">
            <a:spAutoFit/>
          </a:bodyPr>
          <a:lstStyle/>
          <a:p>
            <a:r>
              <a:rPr lang="en-US" sz="4800" b="1" dirty="0"/>
              <a:t>Azure Key Vault:</a:t>
            </a:r>
            <a:endParaRPr lang="en-US" sz="4800" b="1" dirty="0">
              <a:hlinkClick r:id="rId3"/>
            </a:endParaRPr>
          </a:p>
          <a:p>
            <a:r>
              <a:rPr lang="en-US" sz="4000" dirty="0">
                <a:hlinkClick r:id="rId3"/>
              </a:rPr>
              <a:t>https://docs.microsoft.com/en-us/azure/key-vault/</a:t>
            </a:r>
            <a:endParaRPr lang="en-US" sz="4000" dirty="0"/>
          </a:p>
          <a:p>
            <a:endParaRPr lang="en-US" sz="4000" dirty="0"/>
          </a:p>
          <a:p>
            <a:r>
              <a:rPr lang="en-US" sz="4800" b="1" dirty="0"/>
              <a:t>Azure Backup: </a:t>
            </a:r>
          </a:p>
          <a:p>
            <a:r>
              <a:rPr lang="en-US" sz="4000" dirty="0">
                <a:hlinkClick r:id="rId4"/>
              </a:rPr>
              <a:t>https://docs.microsoft.com/en-us/azure/backup/</a:t>
            </a:r>
            <a:r>
              <a:rPr lang="en-US" sz="4000" dirty="0"/>
              <a:t> </a:t>
            </a:r>
          </a:p>
        </p:txBody>
      </p:sp>
    </p:spTree>
    <p:extLst>
      <p:ext uri="{BB962C8B-B14F-4D97-AF65-F5344CB8AC3E}">
        <p14:creationId xmlns:p14="http://schemas.microsoft.com/office/powerpoint/2010/main" val="1293617439"/>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dirty="0"/>
          </a:p>
        </p:txBody>
      </p:sp>
      <p:sp>
        <p:nvSpPr>
          <p:cNvPr id="6" name="Text Placeholder 5"/>
          <p:cNvSpPr>
            <a:spLocks noGrp="1"/>
          </p:cNvSpPr>
          <p:nvPr>
            <p:ph type="body" sz="quarter" idx="11"/>
          </p:nvPr>
        </p:nvSpPr>
        <p:spPr/>
        <p:txBody>
          <a:bodyPr/>
          <a:lstStyle/>
          <a:p>
            <a:pPr marL="571500" indent="-571500">
              <a:buFont typeface="Arial" panose="020B0604020202020204" pitchFamily="34" charset="0"/>
              <a:buChar char="•"/>
            </a:pPr>
            <a:r>
              <a:rPr lang="en-US" sz="3200" dirty="0"/>
              <a:t>When you create a recovery vault for Backup, use a different region than that of the servers and services you will be backing up. This will provide a level of protection against a regional disaster such as the failure of an Azure datacenter or hurricane that can take out an entire region including your on-premises datacenter.</a:t>
            </a:r>
          </a:p>
          <a:p>
            <a:pPr marL="571500" indent="-571500">
              <a:buFont typeface="Arial" panose="020B0604020202020204" pitchFamily="34" charset="0"/>
              <a:buChar char="•"/>
            </a:pPr>
            <a:r>
              <a:rPr lang="en-US" sz="3200" dirty="0"/>
              <a:t>Backup imposes a limit of 1,700 GB of data per volume that that you can back up in one backup operation</a:t>
            </a:r>
          </a:p>
          <a:p>
            <a:pPr marL="571500" indent="-571500">
              <a:buFont typeface="Arial" panose="020B0604020202020204" pitchFamily="34" charset="0"/>
              <a:buChar char="•"/>
            </a:pPr>
            <a:r>
              <a:rPr lang="en-US" sz="3200" dirty="0"/>
              <a:t>Limit of 366 Restore Points</a:t>
            </a:r>
          </a:p>
          <a:p>
            <a:r>
              <a:rPr lang="en-US" sz="3200" dirty="0"/>
              <a:t>Almost 10 years of retention (3,360 days  / 9.2 years)  </a:t>
            </a:r>
          </a:p>
        </p:txBody>
      </p:sp>
    </p:spTree>
    <p:extLst>
      <p:ext uri="{BB962C8B-B14F-4D97-AF65-F5344CB8AC3E}">
        <p14:creationId xmlns:p14="http://schemas.microsoft.com/office/powerpoint/2010/main" val="3988140219"/>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9788" y="365125"/>
            <a:ext cx="10515600" cy="824483"/>
          </a:xfrm>
        </p:spPr>
        <p:txBody>
          <a:bodyPr/>
          <a:lstStyle/>
          <a:p>
            <a:r>
              <a:rPr lang="en-US" dirty="0"/>
              <a:t>More Tools + 3</a:t>
            </a:r>
            <a:r>
              <a:rPr lang="en-US" baseline="30000" dirty="0"/>
              <a:t>rd</a:t>
            </a:r>
            <a:r>
              <a:rPr lang="en-US" dirty="0"/>
              <a:t> Party Tools --- Many</a:t>
            </a:r>
          </a:p>
        </p:txBody>
      </p:sp>
      <p:sp>
        <p:nvSpPr>
          <p:cNvPr id="8" name="Text Placeholder 7"/>
          <p:cNvSpPr>
            <a:spLocks noGrp="1"/>
          </p:cNvSpPr>
          <p:nvPr>
            <p:ph type="body" idx="1"/>
          </p:nvPr>
        </p:nvSpPr>
        <p:spPr/>
        <p:txBody>
          <a:bodyPr>
            <a:normAutofit/>
          </a:bodyPr>
          <a:lstStyle/>
          <a:p>
            <a:r>
              <a:rPr lang="en-US" sz="3200" dirty="0"/>
              <a:t>3</a:t>
            </a:r>
            <a:r>
              <a:rPr lang="en-US" sz="3200" baseline="30000" dirty="0"/>
              <a:t>rd</a:t>
            </a:r>
            <a:r>
              <a:rPr lang="en-US" sz="3200" dirty="0"/>
              <a:t> Party</a:t>
            </a:r>
          </a:p>
        </p:txBody>
      </p:sp>
      <p:sp>
        <p:nvSpPr>
          <p:cNvPr id="6" name="Content Placeholder 5"/>
          <p:cNvSpPr>
            <a:spLocks noGrp="1"/>
          </p:cNvSpPr>
          <p:nvPr>
            <p:ph sz="half" idx="2"/>
          </p:nvPr>
        </p:nvSpPr>
        <p:spPr>
          <a:xfrm>
            <a:off x="839788" y="2505074"/>
            <a:ext cx="5157787" cy="4170933"/>
          </a:xfrm>
        </p:spPr>
        <p:txBody>
          <a:bodyPr>
            <a:normAutofit lnSpcReduction="10000"/>
          </a:bodyPr>
          <a:lstStyle/>
          <a:p>
            <a:pPr marL="571500" indent="-571500">
              <a:buFont typeface="Arial" panose="020B0604020202020204" pitchFamily="34" charset="0"/>
              <a:buChar char="•"/>
            </a:pPr>
            <a:r>
              <a:rPr lang="en-US" dirty="0">
                <a:hlinkClick r:id="rId3"/>
              </a:rPr>
              <a:t>Veeam</a:t>
            </a:r>
            <a:r>
              <a:rPr lang="en-US" dirty="0"/>
              <a:t> Backup – Restore Directly to Azure; Many workloads including SharePoint, AD, Exchange, Files, SQL…</a:t>
            </a:r>
          </a:p>
          <a:p>
            <a:pPr marL="571500" indent="-571500">
              <a:buFont typeface="Arial" panose="020B0604020202020204" pitchFamily="34" charset="0"/>
              <a:buChar char="•"/>
            </a:pPr>
            <a:r>
              <a:rPr lang="en-US" dirty="0">
                <a:hlinkClick r:id="rId4"/>
              </a:rPr>
              <a:t>NetBackup</a:t>
            </a:r>
            <a:endParaRPr lang="en-US" dirty="0"/>
          </a:p>
          <a:p>
            <a:pPr marL="571500" indent="-571500">
              <a:buFont typeface="Arial" panose="020B0604020202020204" pitchFamily="34" charset="0"/>
              <a:buChar char="•"/>
            </a:pPr>
            <a:r>
              <a:rPr lang="en-US" dirty="0"/>
              <a:t>Veritas</a:t>
            </a:r>
          </a:p>
          <a:p>
            <a:pPr marL="571500" indent="-571500"/>
            <a:r>
              <a:rPr lang="en-US" dirty="0"/>
              <a:t>Acronis </a:t>
            </a:r>
          </a:p>
          <a:p>
            <a:pPr marL="571500" indent="-571500"/>
            <a:r>
              <a:rPr lang="en-US" dirty="0" err="1"/>
              <a:t>CommVault</a:t>
            </a:r>
            <a:endParaRPr lang="en-US" dirty="0"/>
          </a:p>
          <a:p>
            <a:pPr marL="571500" indent="-571500"/>
            <a:r>
              <a:rPr lang="en-US" dirty="0"/>
              <a:t>More…</a:t>
            </a:r>
          </a:p>
          <a:p>
            <a:pPr marL="571500" indent="-571500"/>
            <a:endParaRPr lang="en-US" dirty="0"/>
          </a:p>
        </p:txBody>
      </p:sp>
      <p:sp>
        <p:nvSpPr>
          <p:cNvPr id="9" name="Text Placeholder 8"/>
          <p:cNvSpPr>
            <a:spLocks noGrp="1"/>
          </p:cNvSpPr>
          <p:nvPr>
            <p:ph type="body" sz="quarter" idx="3"/>
          </p:nvPr>
        </p:nvSpPr>
        <p:spPr/>
        <p:txBody>
          <a:bodyPr>
            <a:normAutofit/>
          </a:bodyPr>
          <a:lstStyle/>
          <a:p>
            <a:r>
              <a:rPr lang="en-US" sz="3200" dirty="0"/>
              <a:t>Microsoft</a:t>
            </a:r>
          </a:p>
        </p:txBody>
      </p:sp>
      <p:sp>
        <p:nvSpPr>
          <p:cNvPr id="7" name="Content Placeholder 6"/>
          <p:cNvSpPr>
            <a:spLocks noGrp="1"/>
          </p:cNvSpPr>
          <p:nvPr>
            <p:ph sz="quarter" idx="4"/>
          </p:nvPr>
        </p:nvSpPr>
        <p:spPr>
          <a:xfrm>
            <a:off x="6172200" y="2505075"/>
            <a:ext cx="5183188" cy="4082156"/>
          </a:xfrm>
        </p:spPr>
        <p:txBody>
          <a:bodyPr>
            <a:normAutofit/>
          </a:bodyPr>
          <a:lstStyle/>
          <a:p>
            <a:r>
              <a:rPr lang="en-US" b="1" dirty="0"/>
              <a:t>Microsoft® SQL Server® Backup to Microsoft </a:t>
            </a:r>
            <a:r>
              <a:rPr lang="en-US" b="1" dirty="0" err="1"/>
              <a:t>Azure®Tool</a:t>
            </a:r>
            <a:r>
              <a:rPr lang="en-US" b="1" dirty="0"/>
              <a:t> </a:t>
            </a:r>
            <a:r>
              <a:rPr lang="en-US" sz="1800" dirty="0">
                <a:hlinkClick r:id="rId5"/>
              </a:rPr>
              <a:t>https://www.microsoft.com/en-us/download/details.aspx?id=40740</a:t>
            </a:r>
            <a:r>
              <a:rPr lang="en-US" sz="1800" dirty="0"/>
              <a:t> </a:t>
            </a:r>
          </a:p>
          <a:p>
            <a:r>
              <a:rPr lang="en-US" b="1" dirty="0" err="1"/>
              <a:t>AZCopy</a:t>
            </a:r>
            <a:br>
              <a:rPr lang="en-US" b="1" dirty="0"/>
            </a:br>
            <a:r>
              <a:rPr lang="en-US" sz="1800" dirty="0">
                <a:hlinkClick r:id="rId6"/>
              </a:rPr>
              <a:t>https://docs.microsoft.com/en-us/azure/storage/storage-use-azcopy</a:t>
            </a:r>
            <a:r>
              <a:rPr lang="en-US" sz="1800" dirty="0"/>
              <a:t> </a:t>
            </a:r>
          </a:p>
          <a:p>
            <a:endParaRPr lang="en-US" sz="1800" dirty="0"/>
          </a:p>
        </p:txBody>
      </p:sp>
      <p:sp>
        <p:nvSpPr>
          <p:cNvPr id="10" name="Rectangle 9"/>
          <p:cNvSpPr/>
          <p:nvPr/>
        </p:nvSpPr>
        <p:spPr>
          <a:xfrm>
            <a:off x="839788" y="1007597"/>
            <a:ext cx="8845178" cy="523220"/>
          </a:xfrm>
          <a:prstGeom prst="rect">
            <a:avLst/>
          </a:prstGeom>
        </p:spPr>
        <p:txBody>
          <a:bodyPr wrap="none">
            <a:spAutoFit/>
          </a:bodyPr>
          <a:lstStyle/>
          <a:p>
            <a:r>
              <a:rPr lang="en-US" sz="2800" dirty="0"/>
              <a:t>Most Backup Solutions will now backup to Azure; Including:</a:t>
            </a:r>
          </a:p>
        </p:txBody>
      </p:sp>
    </p:spTree>
    <p:extLst>
      <p:ext uri="{BB962C8B-B14F-4D97-AF65-F5344CB8AC3E}">
        <p14:creationId xmlns:p14="http://schemas.microsoft.com/office/powerpoint/2010/main" val="52438709"/>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Azure Backup in 10 Mins</a:t>
            </a:r>
          </a:p>
        </p:txBody>
      </p:sp>
      <p:sp>
        <p:nvSpPr>
          <p:cNvPr id="5" name="Content Placeholder 4">
            <a:extLst>
              <a:ext uri="{FF2B5EF4-FFF2-40B4-BE49-F238E27FC236}">
                <a16:creationId xmlns:a16="http://schemas.microsoft.com/office/drawing/2014/main" id="{4CD1C687-1BC4-4193-AAEB-FC083ADF287E}"/>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0643FF32-9030-4865-A66F-892CA5E0F50D}"/>
              </a:ext>
            </a:extLst>
          </p:cNvPr>
          <p:cNvSpPr>
            <a:spLocks noGrp="1"/>
          </p:cNvSpPr>
          <p:nvPr>
            <p:ph type="body" sz="quarter" idx="10"/>
          </p:nvPr>
        </p:nvSpPr>
        <p:spPr/>
        <p:txBody>
          <a:bodyPr/>
          <a:lstStyle/>
          <a:p>
            <a:r>
              <a:rPr lang="en-US" dirty="0">
                <a:hlinkClick r:id="rId3"/>
              </a:rPr>
              <a:t>https://docs.microsoft.com/en-us/azure/backup/backup-try-azure-backup-in-10-mins</a:t>
            </a:r>
            <a:r>
              <a:rPr lang="en-US" dirty="0"/>
              <a:t> </a:t>
            </a:r>
          </a:p>
        </p:txBody>
      </p:sp>
      <p:sp>
        <p:nvSpPr>
          <p:cNvPr id="3" name="Rectangle 2"/>
          <p:cNvSpPr/>
          <p:nvPr/>
        </p:nvSpPr>
        <p:spPr>
          <a:xfrm>
            <a:off x="506037" y="1650577"/>
            <a:ext cx="6088590" cy="3416320"/>
          </a:xfrm>
          <a:prstGeom prst="rect">
            <a:avLst/>
          </a:prstGeom>
        </p:spPr>
        <p:txBody>
          <a:bodyPr wrap="none">
            <a:spAutoFit/>
          </a:bodyPr>
          <a:lstStyle/>
          <a:p>
            <a:r>
              <a:rPr lang="en-US" sz="3600" dirty="0">
                <a:hlinkClick r:id="rId4"/>
              </a:rPr>
              <a:t>Create a recovery services vault</a:t>
            </a:r>
            <a:endParaRPr lang="en-US" sz="3600" dirty="0"/>
          </a:p>
          <a:p>
            <a:r>
              <a:rPr lang="en-US" sz="3600" dirty="0">
                <a:hlinkClick r:id="rId5"/>
              </a:rPr>
              <a:t>Configure the vault</a:t>
            </a:r>
            <a:endParaRPr lang="en-US" sz="3600" dirty="0"/>
          </a:p>
          <a:p>
            <a:r>
              <a:rPr lang="en-US" sz="3600" dirty="0">
                <a:hlinkClick r:id="rId6"/>
              </a:rPr>
              <a:t>Install and register the agent</a:t>
            </a:r>
            <a:endParaRPr lang="en-US" sz="3600" dirty="0"/>
          </a:p>
          <a:p>
            <a:r>
              <a:rPr lang="en-US" sz="3600" dirty="0">
                <a:hlinkClick r:id="rId7"/>
              </a:rPr>
              <a:t>Back up your files and folders</a:t>
            </a:r>
            <a:endParaRPr lang="en-US" sz="3600" dirty="0"/>
          </a:p>
          <a:p>
            <a:r>
              <a:rPr lang="en-US" sz="3600" dirty="0">
                <a:hlinkClick r:id="rId8"/>
              </a:rPr>
              <a:t>Questions?</a:t>
            </a:r>
            <a:endParaRPr lang="en-US" sz="3600" dirty="0"/>
          </a:p>
          <a:p>
            <a:r>
              <a:rPr lang="en-US" sz="3600" dirty="0">
                <a:hlinkClick r:id="rId9"/>
              </a:rPr>
              <a:t>Next steps</a:t>
            </a:r>
            <a:endParaRPr lang="en-US" sz="3600" dirty="0"/>
          </a:p>
        </p:txBody>
      </p:sp>
    </p:spTree>
    <p:extLst>
      <p:ext uri="{BB962C8B-B14F-4D97-AF65-F5344CB8AC3E}">
        <p14:creationId xmlns:p14="http://schemas.microsoft.com/office/powerpoint/2010/main" val="1952640290"/>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6.3 Disaster Recovery Strategy</a:t>
            </a:r>
          </a:p>
        </p:txBody>
      </p:sp>
      <p:sp>
        <p:nvSpPr>
          <p:cNvPr id="3" name="Subtitle 2"/>
          <p:cNvSpPr>
            <a:spLocks noGrp="1"/>
          </p:cNvSpPr>
          <p:nvPr>
            <p:ph type="body" idx="1"/>
          </p:nvPr>
        </p:nvSpPr>
        <p:spPr/>
        <p:txBody>
          <a:bodyPr/>
          <a:lstStyle/>
          <a:p>
            <a:r>
              <a:rPr lang="en-US" dirty="0"/>
              <a:t>What Architects Need to Know</a:t>
            </a:r>
          </a:p>
        </p:txBody>
      </p:sp>
    </p:spTree>
    <p:extLst>
      <p:ext uri="{BB962C8B-B14F-4D97-AF65-F5344CB8AC3E}">
        <p14:creationId xmlns:p14="http://schemas.microsoft.com/office/powerpoint/2010/main" val="1475984223"/>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2">
            <a:extLst>
              <a:ext uri="{FF2B5EF4-FFF2-40B4-BE49-F238E27FC236}">
                <a16:creationId xmlns:a16="http://schemas.microsoft.com/office/drawing/2014/main" id="{307F88A6-1BC8-4DA3-BA81-2A636E6EE051}"/>
              </a:ext>
            </a:extLst>
          </p:cNvPr>
          <p:cNvPicPr>
            <a:picLocks noGrp="1" noChangeAspect="1"/>
          </p:cNvPicPr>
          <p:nvPr>
            <p:ph idx="1"/>
          </p:nvPr>
        </p:nvPicPr>
        <p:blipFill>
          <a:blip r:embed="rId3"/>
          <a:stretch>
            <a:fillRect/>
          </a:stretch>
        </p:blipFill>
        <p:spPr>
          <a:xfrm>
            <a:off x="862391" y="2810958"/>
            <a:ext cx="10905066" cy="3189731"/>
          </a:xfrm>
          <a:prstGeom prst="rect">
            <a:avLst/>
          </a:prstGeom>
        </p:spPr>
      </p:pic>
      <p:sp>
        <p:nvSpPr>
          <p:cNvPr id="7" name="Title 6">
            <a:extLst>
              <a:ext uri="{FF2B5EF4-FFF2-40B4-BE49-F238E27FC236}">
                <a16:creationId xmlns:a16="http://schemas.microsoft.com/office/drawing/2014/main" id="{C64D5DC0-8A5B-4D52-B6A6-0998765270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6 Manage, Monitory, Business Continuity</a:t>
            </a:r>
          </a:p>
        </p:txBody>
      </p:sp>
    </p:spTree>
    <p:extLst>
      <p:ext uri="{BB962C8B-B14F-4D97-AF65-F5344CB8AC3E}">
        <p14:creationId xmlns:p14="http://schemas.microsoft.com/office/powerpoint/2010/main" val="1667174673"/>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C31A-7B95-4D1B-925D-FA2F494573D6}"/>
              </a:ext>
            </a:extLst>
          </p:cNvPr>
          <p:cNvSpPr>
            <a:spLocks noGrp="1"/>
          </p:cNvSpPr>
          <p:nvPr>
            <p:ph type="title"/>
          </p:nvPr>
        </p:nvSpPr>
        <p:spPr/>
        <p:txBody>
          <a:bodyPr>
            <a:noAutofit/>
          </a:bodyPr>
          <a:lstStyle/>
          <a:p>
            <a:r>
              <a:rPr lang="en-US" sz="5400" dirty="0">
                <a:solidFill>
                  <a:schemeClr val="bg1"/>
                </a:solidFill>
              </a:rPr>
              <a:t>6.4 Design a disaster recovery strategy</a:t>
            </a:r>
          </a:p>
        </p:txBody>
      </p:sp>
      <p:sp>
        <p:nvSpPr>
          <p:cNvPr id="5" name="Text Placeholder 4">
            <a:extLst>
              <a:ext uri="{FF2B5EF4-FFF2-40B4-BE49-F238E27FC236}">
                <a16:creationId xmlns:a16="http://schemas.microsoft.com/office/drawing/2014/main" id="{2177E274-1AA8-48C9-8809-C4F4609A4B98}"/>
              </a:ext>
            </a:extLst>
          </p:cNvPr>
          <p:cNvSpPr>
            <a:spLocks noGrp="1"/>
          </p:cNvSpPr>
          <p:nvPr>
            <p:ph type="body" idx="1"/>
          </p:nvPr>
        </p:nvSpPr>
        <p:spPr>
          <a:xfrm>
            <a:off x="692702" y="3452124"/>
            <a:ext cx="10515600" cy="1500187"/>
          </a:xfrm>
        </p:spPr>
        <p:txBody>
          <a:bodyPr>
            <a:normAutofit/>
          </a:bodyPr>
          <a:lstStyle/>
          <a:p>
            <a:pPr marL="800100" lvl="1" indent="-342900">
              <a:buFont typeface="Arial" panose="020B0604020202020204" pitchFamily="34" charset="0"/>
              <a:buChar char="•"/>
            </a:pPr>
            <a:r>
              <a:rPr lang="en-US" sz="2400" dirty="0">
                <a:solidFill>
                  <a:schemeClr val="bg1"/>
                </a:solidFill>
              </a:rPr>
              <a:t>Design and deploy Azure Backup and other Microsoft backup solutions</a:t>
            </a:r>
          </a:p>
          <a:p>
            <a:pPr marL="800100" lvl="1" indent="-342900">
              <a:buFont typeface="Arial" panose="020B0604020202020204" pitchFamily="34" charset="0"/>
              <a:buChar char="•"/>
            </a:pPr>
            <a:r>
              <a:rPr lang="en-US" sz="2400" dirty="0">
                <a:solidFill>
                  <a:schemeClr val="bg1"/>
                </a:solidFill>
              </a:rPr>
              <a:t>Use cases for </a:t>
            </a:r>
            <a:r>
              <a:rPr lang="en-US" sz="2400" dirty="0" err="1">
                <a:solidFill>
                  <a:schemeClr val="bg1"/>
                </a:solidFill>
              </a:rPr>
              <a:t>StorSimple</a:t>
            </a:r>
            <a:r>
              <a:rPr lang="en-US" sz="2400" dirty="0">
                <a:solidFill>
                  <a:schemeClr val="bg1"/>
                </a:solidFill>
              </a:rPr>
              <a:t> and System Center Data Protection Manager</a:t>
            </a:r>
          </a:p>
          <a:p>
            <a:pPr marL="800100" lvl="1" indent="-342900">
              <a:buFont typeface="Arial" panose="020B0604020202020204" pitchFamily="34" charset="0"/>
              <a:buChar char="•"/>
            </a:pPr>
            <a:r>
              <a:rPr lang="en-US" sz="2400" dirty="0">
                <a:solidFill>
                  <a:schemeClr val="bg1"/>
                </a:solidFill>
              </a:rPr>
              <a:t>Design and deploy Azure Site Recovery</a:t>
            </a:r>
            <a:endParaRPr lang="en-US" sz="2800" dirty="0"/>
          </a:p>
        </p:txBody>
      </p:sp>
    </p:spTree>
    <p:extLst>
      <p:ext uri="{BB962C8B-B14F-4D97-AF65-F5344CB8AC3E}">
        <p14:creationId xmlns:p14="http://schemas.microsoft.com/office/powerpoint/2010/main" val="263669949"/>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Disaster recovery strategy</a:t>
            </a:r>
          </a:p>
        </p:txBody>
      </p:sp>
      <p:sp>
        <p:nvSpPr>
          <p:cNvPr id="6" name="Text Placeholder 5"/>
          <p:cNvSpPr>
            <a:spLocks noGrp="1"/>
          </p:cNvSpPr>
          <p:nvPr>
            <p:ph type="body" sz="quarter" idx="11"/>
          </p:nvPr>
        </p:nvSpPr>
        <p:spPr>
          <a:xfrm>
            <a:off x="269241" y="1189494"/>
            <a:ext cx="11655840" cy="4961358"/>
          </a:xfrm>
        </p:spPr>
        <p:txBody>
          <a:bodyPr>
            <a:normAutofit lnSpcReduction="10000"/>
          </a:bodyPr>
          <a:lstStyle/>
          <a:p>
            <a:r>
              <a:rPr lang="en-US" sz="3200" dirty="0">
                <a:solidFill>
                  <a:srgbClr val="000000"/>
                </a:solidFill>
                <a:latin typeface="Calibri" panose="020F0502020204030204" pitchFamily="34" charset="0"/>
                <a:cs typeface="Calibri" panose="020F0502020204030204" pitchFamily="34" charset="0"/>
              </a:rPr>
              <a:t>Backup Solutions</a:t>
            </a:r>
          </a:p>
          <a:p>
            <a:pPr lvl="1"/>
            <a:r>
              <a:rPr lang="en-US" sz="1600" dirty="0">
                <a:solidFill>
                  <a:srgbClr val="000000"/>
                </a:solidFill>
                <a:latin typeface="Calibri" panose="020F0502020204030204" pitchFamily="34" charset="0"/>
                <a:cs typeface="Calibri" panose="020F0502020204030204" pitchFamily="34" charset="0"/>
              </a:rPr>
              <a:t>Microsoft Azure Backup</a:t>
            </a:r>
          </a:p>
          <a:p>
            <a:pPr marL="364157" lvl="1" indent="-336145">
              <a:buFont typeface="Arial" panose="020B0604020202020204" pitchFamily="34" charset="0"/>
              <a:buChar char="•"/>
            </a:pPr>
            <a:r>
              <a:rPr lang="en-US" sz="1600" dirty="0">
                <a:solidFill>
                  <a:srgbClr val="000000"/>
                </a:solidFill>
                <a:latin typeface="Calibri" panose="020F0502020204030204" pitchFamily="34" charset="0"/>
                <a:cs typeface="Calibri" panose="020F0502020204030204" pitchFamily="34" charset="0"/>
              </a:rPr>
              <a:t>Reliable, Simple, Efficient</a:t>
            </a:r>
          </a:p>
          <a:p>
            <a:pPr marL="364157" lvl="1" indent="-336145">
              <a:buFont typeface="Arial" panose="020B0604020202020204" pitchFamily="34" charset="0"/>
              <a:buChar char="•"/>
            </a:pPr>
            <a:r>
              <a:rPr lang="en-US" sz="1600" dirty="0">
                <a:solidFill>
                  <a:srgbClr val="000000"/>
                </a:solidFill>
                <a:latin typeface="Calibri" panose="020F0502020204030204" pitchFamily="34" charset="0"/>
                <a:cs typeface="Calibri" panose="020F0502020204030204" pitchFamily="34" charset="0"/>
              </a:rPr>
              <a:t>Use for Branch Office or Small Business</a:t>
            </a:r>
          </a:p>
          <a:p>
            <a:pPr lvl="1"/>
            <a:r>
              <a:rPr lang="en-US" sz="1600" dirty="0">
                <a:solidFill>
                  <a:srgbClr val="000000"/>
                </a:solidFill>
                <a:latin typeface="Calibri" panose="020F0502020204030204" pitchFamily="34" charset="0"/>
                <a:cs typeface="Calibri" panose="020F0502020204030204" pitchFamily="34" charset="0"/>
              </a:rPr>
              <a:t>Hyper-V Recovery Manager</a:t>
            </a:r>
          </a:p>
          <a:p>
            <a:pPr lvl="1"/>
            <a:endParaRPr lang="en-US" sz="1600" dirty="0">
              <a:solidFill>
                <a:srgbClr val="000000"/>
              </a:solidFill>
              <a:latin typeface="Calibri" panose="020F0502020204030204" pitchFamily="34" charset="0"/>
              <a:cs typeface="Calibri" panose="020F0502020204030204" pitchFamily="34" charset="0"/>
            </a:endParaRPr>
          </a:p>
          <a:p>
            <a:r>
              <a:rPr lang="en-US" sz="3200" dirty="0">
                <a:solidFill>
                  <a:srgbClr val="000000"/>
                </a:solidFill>
                <a:latin typeface="Calibri" panose="020F0502020204030204" pitchFamily="34" charset="0"/>
                <a:cs typeface="Calibri" panose="020F0502020204030204" pitchFamily="34" charset="0"/>
              </a:rPr>
              <a:t>StorSimple</a:t>
            </a:r>
          </a:p>
          <a:p>
            <a:pPr lvl="1"/>
            <a:r>
              <a:rPr lang="en-US" sz="1600" dirty="0">
                <a:solidFill>
                  <a:srgbClr val="000000"/>
                </a:solidFill>
                <a:latin typeface="Calibri" panose="020F0502020204030204" pitchFamily="34" charset="0"/>
                <a:cs typeface="Calibri" panose="020F0502020204030204" pitchFamily="34" charset="0"/>
              </a:rPr>
              <a:t>Proprietary Device | Multiple Tiers</a:t>
            </a:r>
          </a:p>
          <a:p>
            <a:pPr lvl="1"/>
            <a:r>
              <a:rPr lang="en-US" sz="1600" dirty="0">
                <a:solidFill>
                  <a:srgbClr val="000000"/>
                </a:solidFill>
                <a:latin typeface="Calibri" panose="020F0502020204030204" pitchFamily="34" charset="0"/>
                <a:cs typeface="Calibri" panose="020F0502020204030204" pitchFamily="34" charset="0"/>
              </a:rPr>
              <a:t>Cloud Integrated Storage (</a:t>
            </a:r>
            <a:r>
              <a:rPr lang="en-US" sz="1600" dirty="0" err="1">
                <a:solidFill>
                  <a:srgbClr val="000000"/>
                </a:solidFill>
                <a:latin typeface="Calibri" panose="020F0502020204030204" pitchFamily="34" charset="0"/>
                <a:cs typeface="Calibri" panose="020F0502020204030204" pitchFamily="34" charset="0"/>
              </a:rPr>
              <a:t>CiS</a:t>
            </a:r>
            <a:r>
              <a:rPr lang="en-US" sz="1600" dirty="0">
                <a:solidFill>
                  <a:srgbClr val="000000"/>
                </a:solidFill>
                <a:latin typeface="Calibri" panose="020F0502020204030204" pitchFamily="34" charset="0"/>
                <a:cs typeface="Calibri" panose="020F0502020204030204" pitchFamily="34" charset="0"/>
              </a:rPr>
              <a:t>)</a:t>
            </a:r>
          </a:p>
          <a:p>
            <a:pPr lvl="1"/>
            <a:r>
              <a:rPr lang="en-US" sz="1600" dirty="0">
                <a:solidFill>
                  <a:srgbClr val="000000"/>
                </a:solidFill>
                <a:latin typeface="Calibri" panose="020F0502020204030204" pitchFamily="34" charset="0"/>
                <a:cs typeface="Calibri" panose="020F0502020204030204" pitchFamily="34" charset="0"/>
              </a:rPr>
              <a:t>Seamless view of ALL Enterprise Storage | Windows and VMWare</a:t>
            </a:r>
          </a:p>
          <a:p>
            <a:pPr lvl="1"/>
            <a:endParaRPr lang="en-US" sz="1600" dirty="0">
              <a:solidFill>
                <a:srgbClr val="000000"/>
              </a:solidFill>
              <a:latin typeface="Calibri" panose="020F0502020204030204" pitchFamily="34" charset="0"/>
              <a:cs typeface="Calibri" panose="020F0502020204030204" pitchFamily="34" charset="0"/>
            </a:endParaRPr>
          </a:p>
          <a:p>
            <a:r>
              <a:rPr lang="en-US" sz="3200" dirty="0">
                <a:solidFill>
                  <a:srgbClr val="000000"/>
                </a:solidFill>
                <a:latin typeface="Calibri" panose="020F0502020204030204" pitchFamily="34" charset="0"/>
                <a:cs typeface="Calibri" panose="020F0502020204030204" pitchFamily="34" charset="0"/>
              </a:rPr>
              <a:t>System Center Data Protection Manager</a:t>
            </a:r>
          </a:p>
          <a:p>
            <a:pPr lvl="1"/>
            <a:r>
              <a:rPr lang="en-US" sz="1600" dirty="0">
                <a:solidFill>
                  <a:srgbClr val="000000"/>
                </a:solidFill>
                <a:latin typeface="Calibri" panose="020F0502020204030204" pitchFamily="34" charset="0"/>
                <a:cs typeface="Calibri" panose="020F0502020204030204" pitchFamily="34" charset="0"/>
              </a:rPr>
              <a:t>Can Store backed up DPM data in Azure…</a:t>
            </a:r>
          </a:p>
          <a:p>
            <a:pPr marL="364157" lvl="1" indent="-336145">
              <a:buFont typeface="Arial" panose="020B0604020202020204" pitchFamily="34" charset="0"/>
              <a:buChar char="•"/>
            </a:pPr>
            <a:r>
              <a:rPr lang="en-US" sz="1600" dirty="0">
                <a:solidFill>
                  <a:srgbClr val="000000"/>
                </a:solidFill>
                <a:latin typeface="Calibri" panose="020F0502020204030204" pitchFamily="34" charset="0"/>
                <a:cs typeface="Calibri" panose="020F0502020204030204" pitchFamily="34" charset="0"/>
              </a:rPr>
              <a:t>As Physical or VM</a:t>
            </a:r>
          </a:p>
          <a:p>
            <a:pPr marL="364157" lvl="1" indent="-336145">
              <a:buFont typeface="Arial" panose="020B0604020202020204" pitchFamily="34" charset="0"/>
              <a:buChar char="•"/>
            </a:pPr>
            <a:r>
              <a:rPr lang="en-US" sz="1600" dirty="0">
                <a:solidFill>
                  <a:srgbClr val="000000"/>
                </a:solidFill>
                <a:latin typeface="Calibri" panose="020F0502020204030204" pitchFamily="34" charset="0"/>
                <a:cs typeface="Calibri" panose="020F0502020204030204" pitchFamily="34" charset="0"/>
              </a:rPr>
              <a:t>As Azure VM</a:t>
            </a:r>
          </a:p>
        </p:txBody>
      </p:sp>
    </p:spTree>
    <p:extLst>
      <p:ext uri="{BB962C8B-B14F-4D97-AF65-F5344CB8AC3E}">
        <p14:creationId xmlns:p14="http://schemas.microsoft.com/office/powerpoint/2010/main" val="3573837383"/>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B58DC1-251D-48CA-8964-3DBBCCF77FA9}"/>
              </a:ext>
            </a:extLst>
          </p:cNvPr>
          <p:cNvPicPr>
            <a:picLocks noChangeAspect="1"/>
          </p:cNvPicPr>
          <p:nvPr/>
        </p:nvPicPr>
        <p:blipFill>
          <a:blip r:embed="rId3"/>
          <a:stretch>
            <a:fillRect/>
          </a:stretch>
        </p:blipFill>
        <p:spPr>
          <a:xfrm>
            <a:off x="1663441" y="1189176"/>
            <a:ext cx="8691292" cy="5521262"/>
          </a:xfrm>
          <a:prstGeom prst="rect">
            <a:avLst/>
          </a:prstGeom>
        </p:spPr>
      </p:pic>
      <p:sp>
        <p:nvSpPr>
          <p:cNvPr id="24" name="Title 16">
            <a:extLst>
              <a:ext uri="{FF2B5EF4-FFF2-40B4-BE49-F238E27FC236}">
                <a16:creationId xmlns:a16="http://schemas.microsoft.com/office/drawing/2014/main" id="{0434F71C-C3EB-4234-81E5-7B2261AD7DAA}"/>
              </a:ext>
            </a:extLst>
          </p:cNvPr>
          <p:cNvSpPr txBox="1">
            <a:spLocks/>
          </p:cNvSpPr>
          <p:nvPr/>
        </p:nvSpPr>
        <p:spPr>
          <a:xfrm>
            <a:off x="269240" y="289511"/>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30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Disaster recovery strategy</a:t>
            </a:r>
          </a:p>
        </p:txBody>
      </p:sp>
    </p:spTree>
    <p:extLst>
      <p:ext uri="{BB962C8B-B14F-4D97-AF65-F5344CB8AC3E}">
        <p14:creationId xmlns:p14="http://schemas.microsoft.com/office/powerpoint/2010/main" val="3179118805"/>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6088391" y="487"/>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Backup</a:t>
            </a:r>
          </a:p>
        </p:txBody>
      </p:sp>
      <p:sp>
        <p:nvSpPr>
          <p:cNvPr id="110" name="TextBox 109"/>
          <p:cNvSpPr txBox="1"/>
          <p:nvPr/>
        </p:nvSpPr>
        <p:spPr>
          <a:xfrm>
            <a:off x="6591447" y="3457958"/>
            <a:ext cx="652294" cy="878025"/>
          </a:xfrm>
          <a:prstGeom prst="rect">
            <a:avLst/>
          </a:prstGeom>
          <a:noFill/>
        </p:spPr>
        <p:txBody>
          <a:bodyPr wrap="none" lIns="0" tIns="0" rIns="0" bIns="0" rtlCol="0">
            <a:spAutoFit/>
          </a:bodyPr>
          <a:lstStyle/>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Scalable</a:t>
            </a:r>
          </a:p>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Reliable</a:t>
            </a:r>
          </a:p>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Secure</a:t>
            </a:r>
          </a:p>
        </p:txBody>
      </p:sp>
      <p:grpSp>
        <p:nvGrpSpPr>
          <p:cNvPr id="111" name="Group 110"/>
          <p:cNvGrpSpPr/>
          <p:nvPr/>
        </p:nvGrpSpPr>
        <p:grpSpPr>
          <a:xfrm rot="10800000">
            <a:off x="7420366" y="3493478"/>
            <a:ext cx="132714" cy="809716"/>
            <a:chOff x="6706249" y="2303505"/>
            <a:chExt cx="577419" cy="3780857"/>
          </a:xfrm>
        </p:grpSpPr>
        <p:sp>
          <p:nvSpPr>
            <p:cNvPr id="112"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12700">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3921"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13" name="Straight Connector 112"/>
            <p:cNvCxnSpPr/>
            <p:nvPr/>
          </p:nvCxnSpPr>
          <p:spPr>
            <a:xfrm flipH="1">
              <a:off x="6706249" y="4193933"/>
              <a:ext cx="259389" cy="0"/>
            </a:xfrm>
            <a:prstGeom prst="line">
              <a:avLst/>
            </a:prstGeom>
            <a:noFill/>
            <a:ln w="12700">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16" name="Rectangle 115"/>
          <p:cNvSpPr/>
          <p:nvPr/>
        </p:nvSpPr>
        <p:spPr bwMode="auto">
          <a:xfrm>
            <a:off x="7476511" y="4696121"/>
            <a:ext cx="3587318" cy="1298893"/>
          </a:xfrm>
          <a:prstGeom prst="rect">
            <a:avLst/>
          </a:prstGeom>
          <a:solidFill>
            <a:srgbClr val="9FCCF0"/>
          </a:solidFill>
          <a:ln w="28575"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17" name="TextBox 116"/>
          <p:cNvSpPr txBox="1"/>
          <p:nvPr/>
        </p:nvSpPr>
        <p:spPr>
          <a:xfrm rot="16200000">
            <a:off x="6557194" y="5190021"/>
            <a:ext cx="1313667" cy="325866"/>
          </a:xfrm>
          <a:prstGeom prst="rect">
            <a:avLst/>
          </a:prstGeom>
          <a:noFill/>
        </p:spPr>
        <p:txBody>
          <a:bodyPr wrap="square" lIns="0" tIns="0" rIns="0" bIns="0" rtlCol="0">
            <a:spAutoFit/>
          </a:bodyPr>
          <a:lstStyle/>
          <a:p>
            <a:pPr defTabSz="914367">
              <a:lnSpc>
                <a:spcPct val="90000"/>
              </a:lnSpc>
              <a:spcAft>
                <a:spcPts val="576"/>
              </a:spcAft>
            </a:pPr>
            <a:r>
              <a:rPr lang="en-US" sz="1176"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1176"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1176"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18" name="TextBox 117"/>
          <p:cNvSpPr txBox="1"/>
          <p:nvPr/>
        </p:nvSpPr>
        <p:spPr>
          <a:xfrm>
            <a:off x="7476511" y="6147599"/>
            <a:ext cx="3587318" cy="240344"/>
          </a:xfrm>
          <a:prstGeom prst="rect">
            <a:avLst/>
          </a:prstGeom>
          <a:noFill/>
        </p:spPr>
        <p:txBody>
          <a:bodyPr wrap="none" lIns="0" tIns="0" rIns="0" bIns="0" rtlCol="0" anchor="ctr" anchorCtr="0">
            <a:no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914367">
              <a:spcAft>
                <a:spcPts val="588"/>
              </a:spcAft>
            </a:pPr>
            <a:r>
              <a:rPr lang="en-US" sz="13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 Datacenter/branch Office</a:t>
            </a:r>
          </a:p>
        </p:txBody>
      </p:sp>
      <p:cxnSp>
        <p:nvCxnSpPr>
          <p:cNvPr id="119" name="Straight Arrow Connector 118"/>
          <p:cNvCxnSpPr/>
          <p:nvPr/>
        </p:nvCxnSpPr>
        <p:spPr>
          <a:xfrm flipV="1">
            <a:off x="8147705" y="3231638"/>
            <a:ext cx="0" cy="1358199"/>
          </a:xfrm>
          <a:prstGeom prst="straightConnector1">
            <a:avLst/>
          </a:prstGeom>
          <a:no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20" name="Oval 119"/>
          <p:cNvSpPr/>
          <p:nvPr/>
        </p:nvSpPr>
        <p:spPr bwMode="auto">
          <a:xfrm>
            <a:off x="7902391" y="3665423"/>
            <a:ext cx="490629" cy="490629"/>
          </a:xfrm>
          <a:prstGeom prst="ellipse">
            <a:avLst/>
          </a:prstGeom>
          <a:solidFill>
            <a:srgbClr val="F2F2F2"/>
          </a:solid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21" name="Straight Arrow Connector 120"/>
          <p:cNvCxnSpPr/>
          <p:nvPr/>
        </p:nvCxnSpPr>
        <p:spPr>
          <a:xfrm flipV="1">
            <a:off x="10367841" y="3231638"/>
            <a:ext cx="0" cy="1358199"/>
          </a:xfrm>
          <a:prstGeom prst="straightConnector1">
            <a:avLst/>
          </a:prstGeom>
          <a:no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22" name="Oval 121"/>
          <p:cNvSpPr/>
          <p:nvPr/>
        </p:nvSpPr>
        <p:spPr bwMode="auto">
          <a:xfrm>
            <a:off x="10122526" y="3665423"/>
            <a:ext cx="490629" cy="490629"/>
          </a:xfrm>
          <a:prstGeom prst="ellipse">
            <a:avLst/>
          </a:prstGeom>
          <a:solidFill>
            <a:srgbClr val="F2F2F2"/>
          </a:solid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23" name="Straight Arrow Connector 122"/>
          <p:cNvCxnSpPr/>
          <p:nvPr/>
        </p:nvCxnSpPr>
        <p:spPr>
          <a:xfrm flipV="1">
            <a:off x="9270168" y="3231638"/>
            <a:ext cx="0" cy="1358199"/>
          </a:xfrm>
          <a:prstGeom prst="straightConnector1">
            <a:avLst/>
          </a:prstGeom>
          <a:no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24" name="Oval 123"/>
          <p:cNvSpPr/>
          <p:nvPr/>
        </p:nvSpPr>
        <p:spPr bwMode="auto">
          <a:xfrm>
            <a:off x="9024854" y="3665423"/>
            <a:ext cx="490629" cy="490629"/>
          </a:xfrm>
          <a:prstGeom prst="ellipse">
            <a:avLst/>
          </a:prstGeom>
          <a:solidFill>
            <a:srgbClr val="F2F2F2"/>
          </a:solid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25" name="TextBox 124"/>
          <p:cNvSpPr txBox="1"/>
          <p:nvPr/>
        </p:nvSpPr>
        <p:spPr>
          <a:xfrm>
            <a:off x="7789950" y="2704970"/>
            <a:ext cx="693028"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Windows</a:t>
            </a:r>
          </a:p>
        </p:txBody>
      </p:sp>
      <p:sp>
        <p:nvSpPr>
          <p:cNvPr id="126" name="TextBox 125"/>
          <p:cNvSpPr txBox="1"/>
          <p:nvPr/>
        </p:nvSpPr>
        <p:spPr>
          <a:xfrm>
            <a:off x="9091545" y="2704969"/>
            <a:ext cx="333157"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VMs</a:t>
            </a:r>
          </a:p>
        </p:txBody>
      </p:sp>
      <p:sp>
        <p:nvSpPr>
          <p:cNvPr id="127" name="TextBox 126"/>
          <p:cNvSpPr txBox="1"/>
          <p:nvPr/>
        </p:nvSpPr>
        <p:spPr>
          <a:xfrm>
            <a:off x="10151213" y="2704971"/>
            <a:ext cx="431208" cy="190052"/>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App n</a:t>
            </a:r>
          </a:p>
        </p:txBody>
      </p:sp>
      <p:grpSp>
        <p:nvGrpSpPr>
          <p:cNvPr id="128" name="Group 127"/>
          <p:cNvGrpSpPr/>
          <p:nvPr/>
        </p:nvGrpSpPr>
        <p:grpSpPr>
          <a:xfrm>
            <a:off x="7755601" y="1962830"/>
            <a:ext cx="784210" cy="633326"/>
            <a:chOff x="7911116" y="2001692"/>
            <a:chExt cx="799935" cy="646026"/>
          </a:xfrm>
        </p:grpSpPr>
        <p:sp>
          <p:nvSpPr>
            <p:cNvPr id="129" name="AutoShape 3"/>
            <p:cNvSpPr>
              <a:spLocks noChangeAspect="1" noChangeArrowheads="1" noTextEdit="1"/>
            </p:cNvSpPr>
            <p:nvPr/>
          </p:nvSpPr>
          <p:spPr bwMode="auto">
            <a:xfrm>
              <a:off x="7911116" y="2001692"/>
              <a:ext cx="799935" cy="64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dirty="0">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130" name="Group 129"/>
            <p:cNvGrpSpPr/>
            <p:nvPr/>
          </p:nvGrpSpPr>
          <p:grpSpPr>
            <a:xfrm>
              <a:off x="7921242" y="2013843"/>
              <a:ext cx="779683" cy="625774"/>
              <a:chOff x="7921242" y="2013843"/>
              <a:chExt cx="779683" cy="625774"/>
            </a:xfrm>
          </p:grpSpPr>
          <p:sp>
            <p:nvSpPr>
              <p:cNvPr id="135"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6"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7"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31" name="Rectangle 5"/>
            <p:cNvSpPr>
              <a:spLocks noChangeArrowheads="1"/>
            </p:cNvSpPr>
            <p:nvPr/>
          </p:nvSpPr>
          <p:spPr bwMode="auto">
            <a:xfrm>
              <a:off x="8182486"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2" name="Rectangle 6"/>
            <p:cNvSpPr>
              <a:spLocks noChangeArrowheads="1"/>
            </p:cNvSpPr>
            <p:nvPr/>
          </p:nvSpPr>
          <p:spPr bwMode="auto">
            <a:xfrm>
              <a:off x="8318172"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3" name="Rectangle 7"/>
            <p:cNvSpPr>
              <a:spLocks noChangeArrowheads="1"/>
            </p:cNvSpPr>
            <p:nvPr/>
          </p:nvSpPr>
          <p:spPr bwMode="auto">
            <a:xfrm>
              <a:off x="8182486"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4" name="Rectangle 8"/>
            <p:cNvSpPr>
              <a:spLocks noChangeArrowheads="1"/>
            </p:cNvSpPr>
            <p:nvPr/>
          </p:nvSpPr>
          <p:spPr bwMode="auto">
            <a:xfrm>
              <a:off x="8318172"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138" name="Group 137"/>
          <p:cNvGrpSpPr/>
          <p:nvPr/>
        </p:nvGrpSpPr>
        <p:grpSpPr>
          <a:xfrm>
            <a:off x="8863172" y="1955719"/>
            <a:ext cx="802078" cy="647223"/>
            <a:chOff x="9040896" y="1994438"/>
            <a:chExt cx="818161" cy="660201"/>
          </a:xfrm>
        </p:grpSpPr>
        <p:sp>
          <p:nvSpPr>
            <p:cNvPr id="139" name="AutoShape 13"/>
            <p:cNvSpPr>
              <a:spLocks noChangeAspect="1" noChangeArrowheads="1" noTextEdit="1"/>
            </p:cNvSpPr>
            <p:nvPr/>
          </p:nvSpPr>
          <p:spPr bwMode="auto">
            <a:xfrm>
              <a:off x="9040896" y="1994438"/>
              <a:ext cx="818161" cy="66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140" name="Group 139"/>
            <p:cNvGrpSpPr/>
            <p:nvPr/>
          </p:nvGrpSpPr>
          <p:grpSpPr>
            <a:xfrm>
              <a:off x="9069421" y="2013843"/>
              <a:ext cx="779683" cy="625774"/>
              <a:chOff x="7921242" y="2013843"/>
              <a:chExt cx="779683" cy="625774"/>
            </a:xfrm>
          </p:grpSpPr>
          <p:sp>
            <p:nvSpPr>
              <p:cNvPr id="149"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0"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1"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41" name="Freeform 18"/>
            <p:cNvSpPr>
              <a:spLocks/>
            </p:cNvSpPr>
            <p:nvPr/>
          </p:nvSpPr>
          <p:spPr bwMode="auto">
            <a:xfrm>
              <a:off x="9255760" y="2120208"/>
              <a:ext cx="407055" cy="309849"/>
            </a:xfrm>
            <a:custGeom>
              <a:avLst/>
              <a:gdLst>
                <a:gd name="T0" fmla="*/ 198 w 204"/>
                <a:gd name="T1" fmla="*/ 155 h 155"/>
                <a:gd name="T2" fmla="*/ 11 w 204"/>
                <a:gd name="T3" fmla="*/ 155 h 155"/>
                <a:gd name="T4" fmla="*/ 0 w 204"/>
                <a:gd name="T5" fmla="*/ 147 h 155"/>
                <a:gd name="T6" fmla="*/ 0 w 204"/>
                <a:gd name="T7" fmla="*/ 9 h 155"/>
                <a:gd name="T8" fmla="*/ 10 w 204"/>
                <a:gd name="T9" fmla="*/ 0 h 155"/>
                <a:gd name="T10" fmla="*/ 194 w 204"/>
                <a:gd name="T11" fmla="*/ 0 h 155"/>
                <a:gd name="T12" fmla="*/ 204 w 204"/>
                <a:gd name="T13" fmla="*/ 11 h 155"/>
                <a:gd name="T14" fmla="*/ 204 w 204"/>
                <a:gd name="T15" fmla="*/ 149 h 155"/>
                <a:gd name="T16" fmla="*/ 198 w 20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55">
                  <a:moveTo>
                    <a:pt x="198" y="155"/>
                  </a:moveTo>
                  <a:cubicBezTo>
                    <a:pt x="11" y="155"/>
                    <a:pt x="11" y="155"/>
                    <a:pt x="11" y="155"/>
                  </a:cubicBezTo>
                  <a:cubicBezTo>
                    <a:pt x="5" y="155"/>
                    <a:pt x="0" y="152"/>
                    <a:pt x="0" y="147"/>
                  </a:cubicBezTo>
                  <a:cubicBezTo>
                    <a:pt x="0" y="9"/>
                    <a:pt x="0" y="9"/>
                    <a:pt x="0" y="9"/>
                  </a:cubicBezTo>
                  <a:cubicBezTo>
                    <a:pt x="0" y="4"/>
                    <a:pt x="5" y="0"/>
                    <a:pt x="10" y="0"/>
                  </a:cubicBezTo>
                  <a:cubicBezTo>
                    <a:pt x="194" y="0"/>
                    <a:pt x="194" y="0"/>
                    <a:pt x="194" y="0"/>
                  </a:cubicBezTo>
                  <a:cubicBezTo>
                    <a:pt x="200" y="0"/>
                    <a:pt x="204" y="5"/>
                    <a:pt x="204" y="11"/>
                  </a:cubicBezTo>
                  <a:cubicBezTo>
                    <a:pt x="204" y="149"/>
                    <a:pt x="204" y="149"/>
                    <a:pt x="204" y="149"/>
                  </a:cubicBezTo>
                  <a:cubicBezTo>
                    <a:pt x="204" y="152"/>
                    <a:pt x="202" y="155"/>
                    <a:pt x="198" y="155"/>
                  </a:cubicBezTo>
                  <a:close/>
                </a:path>
              </a:pathLst>
            </a:custGeom>
            <a:solidFill>
              <a:schemeClr val="tx2"/>
            </a:solidFill>
            <a:ln w="1270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2" name="Line 19"/>
            <p:cNvSpPr>
              <a:spLocks noChangeShapeType="1"/>
            </p:cNvSpPr>
            <p:nvPr/>
          </p:nvSpPr>
          <p:spPr bwMode="auto">
            <a:xfrm>
              <a:off x="9259810" y="2209315"/>
              <a:ext cx="396635" cy="0"/>
            </a:xfrm>
            <a:prstGeom prst="line">
              <a:avLst/>
            </a:prstGeom>
            <a:noFill/>
            <a:ln w="12700"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3" name="Line 20"/>
            <p:cNvSpPr>
              <a:spLocks noChangeShapeType="1"/>
            </p:cNvSpPr>
            <p:nvPr/>
          </p:nvSpPr>
          <p:spPr bwMode="auto">
            <a:xfrm>
              <a:off x="9310439" y="2276145"/>
              <a:ext cx="147836" cy="0"/>
            </a:xfrm>
            <a:prstGeom prst="line">
              <a:avLst/>
            </a:prstGeom>
            <a:noFill/>
            <a:ln w="7938"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4" name="Line 21"/>
            <p:cNvSpPr>
              <a:spLocks noChangeShapeType="1"/>
            </p:cNvSpPr>
            <p:nvPr/>
          </p:nvSpPr>
          <p:spPr bwMode="auto">
            <a:xfrm>
              <a:off x="9310439" y="2314623"/>
              <a:ext cx="147836" cy="0"/>
            </a:xfrm>
            <a:prstGeom prst="line">
              <a:avLst/>
            </a:prstGeom>
            <a:noFill/>
            <a:ln w="7938"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5" name="Line 22"/>
            <p:cNvSpPr>
              <a:spLocks noChangeShapeType="1"/>
            </p:cNvSpPr>
            <p:nvPr/>
          </p:nvSpPr>
          <p:spPr bwMode="auto">
            <a:xfrm>
              <a:off x="9310439" y="2351076"/>
              <a:ext cx="147836" cy="0"/>
            </a:xfrm>
            <a:prstGeom prst="line">
              <a:avLst/>
            </a:prstGeom>
            <a:noFill/>
            <a:ln w="7938"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6" name="Oval 23"/>
            <p:cNvSpPr>
              <a:spLocks noChangeArrowheads="1"/>
            </p:cNvSpPr>
            <p:nvPr/>
          </p:nvSpPr>
          <p:spPr bwMode="auto">
            <a:xfrm>
              <a:off x="9595985" y="2156661"/>
              <a:ext cx="20252" cy="20252"/>
            </a:xfrm>
            <a:prstGeom prst="ellipse">
              <a:avLst/>
            </a:prstGeom>
            <a:solidFill>
              <a:srgbClr val="F2F2F2"/>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7" name="Oval 24"/>
            <p:cNvSpPr>
              <a:spLocks noChangeArrowheads="1"/>
            </p:cNvSpPr>
            <p:nvPr/>
          </p:nvSpPr>
          <p:spPr bwMode="auto">
            <a:xfrm>
              <a:off x="9539281" y="2156661"/>
              <a:ext cx="18226" cy="20252"/>
            </a:xfrm>
            <a:prstGeom prst="ellipse">
              <a:avLst/>
            </a:prstGeom>
            <a:solidFill>
              <a:srgbClr val="F2F2F2"/>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8" name="Oval 25"/>
            <p:cNvSpPr>
              <a:spLocks noChangeArrowheads="1"/>
            </p:cNvSpPr>
            <p:nvPr/>
          </p:nvSpPr>
          <p:spPr bwMode="auto">
            <a:xfrm>
              <a:off x="9478526" y="2156661"/>
              <a:ext cx="20252" cy="20252"/>
            </a:xfrm>
            <a:prstGeom prst="ellipse">
              <a:avLst/>
            </a:prstGeom>
            <a:solidFill>
              <a:srgbClr val="F2F2F2"/>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152" name="Group 151"/>
          <p:cNvGrpSpPr/>
          <p:nvPr/>
        </p:nvGrpSpPr>
        <p:grpSpPr>
          <a:xfrm>
            <a:off x="9988862" y="1967633"/>
            <a:ext cx="778254" cy="625383"/>
            <a:chOff x="10189159" y="2006591"/>
            <a:chExt cx="793860" cy="637923"/>
          </a:xfrm>
        </p:grpSpPr>
        <p:sp>
          <p:nvSpPr>
            <p:cNvPr id="153" name="AutoShape 27"/>
            <p:cNvSpPr>
              <a:spLocks noChangeAspect="1" noChangeArrowheads="1" noTextEdit="1"/>
            </p:cNvSpPr>
            <p:nvPr/>
          </p:nvSpPr>
          <p:spPr bwMode="auto">
            <a:xfrm>
              <a:off x="10189159" y="2006591"/>
              <a:ext cx="793860" cy="63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4" name="Line 34"/>
            <p:cNvSpPr>
              <a:spLocks noChangeShapeType="1"/>
            </p:cNvSpPr>
            <p:nvPr/>
          </p:nvSpPr>
          <p:spPr bwMode="auto">
            <a:xfrm>
              <a:off x="10450404"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5" name="Line 36"/>
            <p:cNvSpPr>
              <a:spLocks noChangeShapeType="1"/>
            </p:cNvSpPr>
            <p:nvPr/>
          </p:nvSpPr>
          <p:spPr bwMode="auto">
            <a:xfrm>
              <a:off x="10326869"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156" name="Group 155"/>
            <p:cNvGrpSpPr/>
            <p:nvPr/>
          </p:nvGrpSpPr>
          <p:grpSpPr>
            <a:xfrm>
              <a:off x="10196211" y="2013843"/>
              <a:ext cx="779683" cy="625774"/>
              <a:chOff x="7921242" y="2013843"/>
              <a:chExt cx="779683" cy="625774"/>
            </a:xfrm>
          </p:grpSpPr>
          <p:sp>
            <p:nvSpPr>
              <p:cNvPr id="161"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62"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63"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57" name="Line 32"/>
            <p:cNvSpPr>
              <a:spLocks noChangeShapeType="1"/>
            </p:cNvSpPr>
            <p:nvPr/>
          </p:nvSpPr>
          <p:spPr bwMode="auto">
            <a:xfrm>
              <a:off x="10326869" y="2184804"/>
              <a:ext cx="297698"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8" name="Line 33"/>
            <p:cNvSpPr>
              <a:spLocks noChangeShapeType="1"/>
            </p:cNvSpPr>
            <p:nvPr/>
          </p:nvSpPr>
          <p:spPr bwMode="auto">
            <a:xfrm>
              <a:off x="10324844" y="2267836"/>
              <a:ext cx="218717"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9" name="Line 38"/>
            <p:cNvSpPr>
              <a:spLocks noChangeShapeType="1"/>
            </p:cNvSpPr>
            <p:nvPr/>
          </p:nvSpPr>
          <p:spPr bwMode="auto">
            <a:xfrm>
              <a:off x="10326869" y="2358968"/>
              <a:ext cx="129610"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60" name="Rectangle 39"/>
            <p:cNvSpPr>
              <a:spLocks noChangeArrowheads="1"/>
            </p:cNvSpPr>
            <p:nvPr/>
          </p:nvSpPr>
          <p:spPr bwMode="auto">
            <a:xfrm>
              <a:off x="10709623" y="2176913"/>
              <a:ext cx="137710" cy="222557"/>
            </a:xfrm>
            <a:prstGeom prst="rect">
              <a:avLst/>
            </a:prstGeom>
            <a:solidFill>
              <a:schemeClr val="tx2"/>
            </a:solidFill>
            <a:ln w="11113"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164" name="Group 163"/>
          <p:cNvGrpSpPr/>
          <p:nvPr/>
        </p:nvGrpSpPr>
        <p:grpSpPr>
          <a:xfrm>
            <a:off x="10267226" y="3785134"/>
            <a:ext cx="206316" cy="251205"/>
            <a:chOff x="10473104" y="3860537"/>
            <a:chExt cx="210453" cy="256242"/>
          </a:xfrm>
        </p:grpSpPr>
        <p:sp>
          <p:nvSpPr>
            <p:cNvPr id="165" name="AutoShape 3"/>
            <p:cNvSpPr>
              <a:spLocks noChangeAspect="1" noChangeArrowheads="1" noTextEdit="1"/>
            </p:cNvSpPr>
            <p:nvPr/>
          </p:nvSpPr>
          <p:spPr bwMode="auto">
            <a:xfrm>
              <a:off x="10473104" y="3875259"/>
              <a:ext cx="205267" cy="23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nvGrpSpPr>
            <p:cNvPr id="166" name="Group 165"/>
            <p:cNvGrpSpPr/>
            <p:nvPr/>
          </p:nvGrpSpPr>
          <p:grpSpPr>
            <a:xfrm>
              <a:off x="10489231" y="3860537"/>
              <a:ext cx="194326" cy="256242"/>
              <a:chOff x="13609513" y="5808395"/>
              <a:chExt cx="971550" cy="1281112"/>
            </a:xfrm>
            <a:solidFill>
              <a:srgbClr val="9FCCF0"/>
            </a:solidFill>
          </p:grpSpPr>
          <p:sp>
            <p:nvSpPr>
              <p:cNvPr id="169" name="Freeform 5"/>
              <p:cNvSpPr>
                <a:spLocks/>
              </p:cNvSpPr>
              <p:nvPr/>
            </p:nvSpPr>
            <p:spPr bwMode="auto">
              <a:xfrm>
                <a:off x="13609513" y="5976670"/>
                <a:ext cx="971550" cy="1112837"/>
              </a:xfrm>
              <a:custGeom>
                <a:avLst/>
                <a:gdLst>
                  <a:gd name="T0" fmla="*/ 0 w 323"/>
                  <a:gd name="T1" fmla="*/ 0 h 371"/>
                  <a:gd name="T2" fmla="*/ 0 w 323"/>
                  <a:gd name="T3" fmla="*/ 312 h 371"/>
                  <a:gd name="T4" fmla="*/ 159 w 323"/>
                  <a:gd name="T5" fmla="*/ 371 h 371"/>
                  <a:gd name="T6" fmla="*/ 159 w 323"/>
                  <a:gd name="T7" fmla="*/ 371 h 371"/>
                  <a:gd name="T8" fmla="*/ 162 w 323"/>
                  <a:gd name="T9" fmla="*/ 371 h 371"/>
                  <a:gd name="T10" fmla="*/ 323 w 323"/>
                  <a:gd name="T11" fmla="*/ 312 h 371"/>
                  <a:gd name="T12" fmla="*/ 323 w 323"/>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323" h="371">
                    <a:moveTo>
                      <a:pt x="0" y="0"/>
                    </a:moveTo>
                    <a:cubicBezTo>
                      <a:pt x="0" y="312"/>
                      <a:pt x="0" y="312"/>
                      <a:pt x="0" y="312"/>
                    </a:cubicBezTo>
                    <a:cubicBezTo>
                      <a:pt x="0" y="344"/>
                      <a:pt x="72" y="370"/>
                      <a:pt x="159" y="371"/>
                    </a:cubicBezTo>
                    <a:cubicBezTo>
                      <a:pt x="159" y="371"/>
                      <a:pt x="159" y="371"/>
                      <a:pt x="159" y="371"/>
                    </a:cubicBezTo>
                    <a:cubicBezTo>
                      <a:pt x="162" y="371"/>
                      <a:pt x="162" y="371"/>
                      <a:pt x="162" y="371"/>
                    </a:cubicBezTo>
                    <a:cubicBezTo>
                      <a:pt x="251" y="371"/>
                      <a:pt x="323" y="345"/>
                      <a:pt x="323" y="312"/>
                    </a:cubicBezTo>
                    <a:cubicBezTo>
                      <a:pt x="323" y="0"/>
                      <a:pt x="323" y="0"/>
                      <a:pt x="323"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6" name="Oval 6"/>
              <p:cNvSpPr>
                <a:spLocks noChangeArrowheads="1"/>
              </p:cNvSpPr>
              <p:nvPr/>
            </p:nvSpPr>
            <p:spPr bwMode="auto">
              <a:xfrm>
                <a:off x="13612688" y="5808395"/>
                <a:ext cx="968375" cy="347662"/>
              </a:xfrm>
              <a:prstGeom prst="ellipse">
                <a:avLst/>
              </a:pr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7" name="Freeform 8"/>
              <p:cNvSpPr>
                <a:spLocks/>
              </p:cNvSpPr>
              <p:nvPr/>
            </p:nvSpPr>
            <p:spPr bwMode="auto">
              <a:xfrm>
                <a:off x="13612688" y="6914882"/>
                <a:ext cx="968375" cy="174625"/>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68" name="Freeform 9"/>
              <p:cNvSpPr>
                <a:spLocks/>
              </p:cNvSpPr>
              <p:nvPr/>
            </p:nvSpPr>
            <p:spPr bwMode="auto">
              <a:xfrm>
                <a:off x="13612688" y="5979845"/>
                <a:ext cx="968375" cy="17303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69" name="Oval 11"/>
              <p:cNvSpPr>
                <a:spLocks noChangeArrowheads="1"/>
              </p:cNvSpPr>
              <p:nvPr/>
            </p:nvSpPr>
            <p:spPr bwMode="auto">
              <a:xfrm>
                <a:off x="13711113" y="5856020"/>
                <a:ext cx="769938" cy="231775"/>
              </a:xfrm>
              <a:prstGeom prst="ellipse">
                <a:avLst/>
              </a:prstGeom>
              <a:solidFill>
                <a:schemeClr val="tx2"/>
              </a:solid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67" name="Freeform 7"/>
            <p:cNvSpPr>
              <a:spLocks/>
            </p:cNvSpPr>
            <p:nvPr/>
          </p:nvSpPr>
          <p:spPr bwMode="auto">
            <a:xfrm>
              <a:off x="10493449" y="3954462"/>
              <a:ext cx="187231" cy="23189"/>
            </a:xfrm>
            <a:custGeom>
              <a:avLst/>
              <a:gdLst>
                <a:gd name="T0" fmla="*/ 0 w 74"/>
                <a:gd name="T1" fmla="*/ 0 h 9"/>
                <a:gd name="T2" fmla="*/ 37 w 74"/>
                <a:gd name="T3" fmla="*/ 9 h 9"/>
                <a:gd name="T4" fmla="*/ 74 w 74"/>
                <a:gd name="T5" fmla="*/ 0 h 9"/>
              </a:gdLst>
              <a:ahLst/>
              <a:cxnLst>
                <a:cxn ang="0">
                  <a:pos x="T0" y="T1"/>
                </a:cxn>
                <a:cxn ang="0">
                  <a:pos x="T2" y="T3"/>
                </a:cxn>
                <a:cxn ang="0">
                  <a:pos x="T4" y="T5"/>
                </a:cxn>
              </a:cxnLst>
              <a:rect l="0" t="0" r="r" b="b"/>
              <a:pathLst>
                <a:path w="74" h="9">
                  <a:moveTo>
                    <a:pt x="0" y="0"/>
                  </a:moveTo>
                  <a:cubicBezTo>
                    <a:pt x="0" y="5"/>
                    <a:pt x="16" y="9"/>
                    <a:pt x="37" y="9"/>
                  </a:cubicBezTo>
                  <a:cubicBezTo>
                    <a:pt x="57" y="9"/>
                    <a:pt x="74" y="5"/>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sp>
          <p:nvSpPr>
            <p:cNvPr id="168" name="Freeform 8"/>
            <p:cNvSpPr>
              <a:spLocks/>
            </p:cNvSpPr>
            <p:nvPr/>
          </p:nvSpPr>
          <p:spPr bwMode="auto">
            <a:xfrm>
              <a:off x="10493449" y="4021585"/>
              <a:ext cx="187231" cy="20613"/>
            </a:xfrm>
            <a:custGeom>
              <a:avLst/>
              <a:gdLst>
                <a:gd name="T0" fmla="*/ 0 w 74"/>
                <a:gd name="T1" fmla="*/ 0 h 8"/>
                <a:gd name="T2" fmla="*/ 37 w 74"/>
                <a:gd name="T3" fmla="*/ 8 h 8"/>
                <a:gd name="T4" fmla="*/ 74 w 74"/>
                <a:gd name="T5" fmla="*/ 0 h 8"/>
              </a:gdLst>
              <a:ahLst/>
              <a:cxnLst>
                <a:cxn ang="0">
                  <a:pos x="T0" y="T1"/>
                </a:cxn>
                <a:cxn ang="0">
                  <a:pos x="T2" y="T3"/>
                </a:cxn>
                <a:cxn ang="0">
                  <a:pos x="T4" y="T5"/>
                </a:cxn>
              </a:cxnLst>
              <a:rect l="0" t="0" r="r" b="b"/>
              <a:pathLst>
                <a:path w="74" h="8">
                  <a:moveTo>
                    <a:pt x="0" y="0"/>
                  </a:moveTo>
                  <a:cubicBezTo>
                    <a:pt x="0" y="6"/>
                    <a:pt x="16" y="8"/>
                    <a:pt x="37" y="8"/>
                  </a:cubicBezTo>
                  <a:cubicBezTo>
                    <a:pt x="57" y="8"/>
                    <a:pt x="74" y="6"/>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grpSp>
        <p:nvGrpSpPr>
          <p:cNvPr id="270" name="Group 269"/>
          <p:cNvGrpSpPr/>
          <p:nvPr/>
        </p:nvGrpSpPr>
        <p:grpSpPr>
          <a:xfrm>
            <a:off x="9154965" y="3785134"/>
            <a:ext cx="206316" cy="251205"/>
            <a:chOff x="10473104" y="3860537"/>
            <a:chExt cx="210453" cy="256242"/>
          </a:xfrm>
        </p:grpSpPr>
        <p:sp>
          <p:nvSpPr>
            <p:cNvPr id="271" name="AutoShape 3"/>
            <p:cNvSpPr>
              <a:spLocks noChangeAspect="1" noChangeArrowheads="1" noTextEdit="1"/>
            </p:cNvSpPr>
            <p:nvPr/>
          </p:nvSpPr>
          <p:spPr bwMode="auto">
            <a:xfrm>
              <a:off x="10473104" y="3875259"/>
              <a:ext cx="205267" cy="23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nvGrpSpPr>
            <p:cNvPr id="272" name="Group 271"/>
            <p:cNvGrpSpPr/>
            <p:nvPr/>
          </p:nvGrpSpPr>
          <p:grpSpPr>
            <a:xfrm>
              <a:off x="10489231" y="3860537"/>
              <a:ext cx="194326" cy="256242"/>
              <a:chOff x="13609513" y="5808395"/>
              <a:chExt cx="971550" cy="1281112"/>
            </a:xfrm>
            <a:solidFill>
              <a:srgbClr val="9FCCF0"/>
            </a:solidFill>
          </p:grpSpPr>
          <p:sp>
            <p:nvSpPr>
              <p:cNvPr id="275" name="Freeform 5"/>
              <p:cNvSpPr>
                <a:spLocks/>
              </p:cNvSpPr>
              <p:nvPr/>
            </p:nvSpPr>
            <p:spPr bwMode="auto">
              <a:xfrm>
                <a:off x="13609513" y="5976670"/>
                <a:ext cx="971550" cy="1112837"/>
              </a:xfrm>
              <a:custGeom>
                <a:avLst/>
                <a:gdLst>
                  <a:gd name="T0" fmla="*/ 0 w 323"/>
                  <a:gd name="T1" fmla="*/ 0 h 371"/>
                  <a:gd name="T2" fmla="*/ 0 w 323"/>
                  <a:gd name="T3" fmla="*/ 312 h 371"/>
                  <a:gd name="T4" fmla="*/ 159 w 323"/>
                  <a:gd name="T5" fmla="*/ 371 h 371"/>
                  <a:gd name="T6" fmla="*/ 159 w 323"/>
                  <a:gd name="T7" fmla="*/ 371 h 371"/>
                  <a:gd name="T8" fmla="*/ 162 w 323"/>
                  <a:gd name="T9" fmla="*/ 371 h 371"/>
                  <a:gd name="T10" fmla="*/ 323 w 323"/>
                  <a:gd name="T11" fmla="*/ 312 h 371"/>
                  <a:gd name="T12" fmla="*/ 323 w 323"/>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323" h="371">
                    <a:moveTo>
                      <a:pt x="0" y="0"/>
                    </a:moveTo>
                    <a:cubicBezTo>
                      <a:pt x="0" y="312"/>
                      <a:pt x="0" y="312"/>
                      <a:pt x="0" y="312"/>
                    </a:cubicBezTo>
                    <a:cubicBezTo>
                      <a:pt x="0" y="344"/>
                      <a:pt x="72" y="370"/>
                      <a:pt x="159" y="371"/>
                    </a:cubicBezTo>
                    <a:cubicBezTo>
                      <a:pt x="159" y="371"/>
                      <a:pt x="159" y="371"/>
                      <a:pt x="159" y="371"/>
                    </a:cubicBezTo>
                    <a:cubicBezTo>
                      <a:pt x="162" y="371"/>
                      <a:pt x="162" y="371"/>
                      <a:pt x="162" y="371"/>
                    </a:cubicBezTo>
                    <a:cubicBezTo>
                      <a:pt x="251" y="371"/>
                      <a:pt x="323" y="345"/>
                      <a:pt x="323" y="312"/>
                    </a:cubicBezTo>
                    <a:cubicBezTo>
                      <a:pt x="323" y="0"/>
                      <a:pt x="323" y="0"/>
                      <a:pt x="323"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6" name="Oval 6"/>
              <p:cNvSpPr>
                <a:spLocks noChangeArrowheads="1"/>
              </p:cNvSpPr>
              <p:nvPr/>
            </p:nvSpPr>
            <p:spPr bwMode="auto">
              <a:xfrm>
                <a:off x="13612688" y="5808395"/>
                <a:ext cx="968375" cy="347662"/>
              </a:xfrm>
              <a:prstGeom prst="ellipse">
                <a:avLst/>
              </a:pr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7" name="Freeform 8"/>
              <p:cNvSpPr>
                <a:spLocks/>
              </p:cNvSpPr>
              <p:nvPr/>
            </p:nvSpPr>
            <p:spPr bwMode="auto">
              <a:xfrm>
                <a:off x="13612688" y="6914882"/>
                <a:ext cx="968375" cy="174625"/>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8" name="Freeform 9"/>
              <p:cNvSpPr>
                <a:spLocks/>
              </p:cNvSpPr>
              <p:nvPr/>
            </p:nvSpPr>
            <p:spPr bwMode="auto">
              <a:xfrm>
                <a:off x="13612688" y="5979845"/>
                <a:ext cx="968375" cy="17303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9" name="Oval 11"/>
              <p:cNvSpPr>
                <a:spLocks noChangeArrowheads="1"/>
              </p:cNvSpPr>
              <p:nvPr/>
            </p:nvSpPr>
            <p:spPr bwMode="auto">
              <a:xfrm>
                <a:off x="13711113" y="5856020"/>
                <a:ext cx="769938" cy="231775"/>
              </a:xfrm>
              <a:prstGeom prst="ellipse">
                <a:avLst/>
              </a:prstGeom>
              <a:solidFill>
                <a:schemeClr val="tx2"/>
              </a:solid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grpSp>
        <p:sp>
          <p:nvSpPr>
            <p:cNvPr id="273" name="Freeform 7"/>
            <p:cNvSpPr>
              <a:spLocks/>
            </p:cNvSpPr>
            <p:nvPr/>
          </p:nvSpPr>
          <p:spPr bwMode="auto">
            <a:xfrm>
              <a:off x="10493449" y="3954462"/>
              <a:ext cx="187231" cy="23189"/>
            </a:xfrm>
            <a:custGeom>
              <a:avLst/>
              <a:gdLst>
                <a:gd name="T0" fmla="*/ 0 w 74"/>
                <a:gd name="T1" fmla="*/ 0 h 9"/>
                <a:gd name="T2" fmla="*/ 37 w 74"/>
                <a:gd name="T3" fmla="*/ 9 h 9"/>
                <a:gd name="T4" fmla="*/ 74 w 74"/>
                <a:gd name="T5" fmla="*/ 0 h 9"/>
              </a:gdLst>
              <a:ahLst/>
              <a:cxnLst>
                <a:cxn ang="0">
                  <a:pos x="T0" y="T1"/>
                </a:cxn>
                <a:cxn ang="0">
                  <a:pos x="T2" y="T3"/>
                </a:cxn>
                <a:cxn ang="0">
                  <a:pos x="T4" y="T5"/>
                </a:cxn>
              </a:cxnLst>
              <a:rect l="0" t="0" r="r" b="b"/>
              <a:pathLst>
                <a:path w="74" h="9">
                  <a:moveTo>
                    <a:pt x="0" y="0"/>
                  </a:moveTo>
                  <a:cubicBezTo>
                    <a:pt x="0" y="5"/>
                    <a:pt x="16" y="9"/>
                    <a:pt x="37" y="9"/>
                  </a:cubicBezTo>
                  <a:cubicBezTo>
                    <a:pt x="57" y="9"/>
                    <a:pt x="74" y="5"/>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sp>
          <p:nvSpPr>
            <p:cNvPr id="274" name="Freeform 8"/>
            <p:cNvSpPr>
              <a:spLocks/>
            </p:cNvSpPr>
            <p:nvPr/>
          </p:nvSpPr>
          <p:spPr bwMode="auto">
            <a:xfrm>
              <a:off x="10493449" y="4021585"/>
              <a:ext cx="187231" cy="20613"/>
            </a:xfrm>
            <a:custGeom>
              <a:avLst/>
              <a:gdLst>
                <a:gd name="T0" fmla="*/ 0 w 74"/>
                <a:gd name="T1" fmla="*/ 0 h 8"/>
                <a:gd name="T2" fmla="*/ 37 w 74"/>
                <a:gd name="T3" fmla="*/ 8 h 8"/>
                <a:gd name="T4" fmla="*/ 74 w 74"/>
                <a:gd name="T5" fmla="*/ 0 h 8"/>
              </a:gdLst>
              <a:ahLst/>
              <a:cxnLst>
                <a:cxn ang="0">
                  <a:pos x="T0" y="T1"/>
                </a:cxn>
                <a:cxn ang="0">
                  <a:pos x="T2" y="T3"/>
                </a:cxn>
                <a:cxn ang="0">
                  <a:pos x="T4" y="T5"/>
                </a:cxn>
              </a:cxnLst>
              <a:rect l="0" t="0" r="r" b="b"/>
              <a:pathLst>
                <a:path w="74" h="8">
                  <a:moveTo>
                    <a:pt x="0" y="0"/>
                  </a:moveTo>
                  <a:cubicBezTo>
                    <a:pt x="0" y="6"/>
                    <a:pt x="16" y="8"/>
                    <a:pt x="37" y="8"/>
                  </a:cubicBezTo>
                  <a:cubicBezTo>
                    <a:pt x="57" y="8"/>
                    <a:pt x="74" y="6"/>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grpSp>
        <p:nvGrpSpPr>
          <p:cNvPr id="280" name="Group 279"/>
          <p:cNvGrpSpPr/>
          <p:nvPr/>
        </p:nvGrpSpPr>
        <p:grpSpPr>
          <a:xfrm>
            <a:off x="8044546" y="3785134"/>
            <a:ext cx="206316" cy="251205"/>
            <a:chOff x="10473104" y="3860537"/>
            <a:chExt cx="210453" cy="256242"/>
          </a:xfrm>
        </p:grpSpPr>
        <p:sp>
          <p:nvSpPr>
            <p:cNvPr id="281" name="AutoShape 3"/>
            <p:cNvSpPr>
              <a:spLocks noChangeAspect="1" noChangeArrowheads="1" noTextEdit="1"/>
            </p:cNvSpPr>
            <p:nvPr/>
          </p:nvSpPr>
          <p:spPr bwMode="auto">
            <a:xfrm>
              <a:off x="10473104" y="3875259"/>
              <a:ext cx="205267" cy="23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nvGrpSpPr>
            <p:cNvPr id="282" name="Group 281"/>
            <p:cNvGrpSpPr/>
            <p:nvPr/>
          </p:nvGrpSpPr>
          <p:grpSpPr>
            <a:xfrm>
              <a:off x="10489231" y="3860537"/>
              <a:ext cx="194326" cy="256242"/>
              <a:chOff x="13609513" y="5808395"/>
              <a:chExt cx="971550" cy="1281113"/>
            </a:xfrm>
            <a:solidFill>
              <a:srgbClr val="9FCCF0"/>
            </a:solidFill>
          </p:grpSpPr>
          <p:sp>
            <p:nvSpPr>
              <p:cNvPr id="285" name="Freeform 5"/>
              <p:cNvSpPr>
                <a:spLocks/>
              </p:cNvSpPr>
              <p:nvPr/>
            </p:nvSpPr>
            <p:spPr bwMode="auto">
              <a:xfrm>
                <a:off x="13609513" y="5976670"/>
                <a:ext cx="971550" cy="1112837"/>
              </a:xfrm>
              <a:custGeom>
                <a:avLst/>
                <a:gdLst>
                  <a:gd name="T0" fmla="*/ 0 w 323"/>
                  <a:gd name="T1" fmla="*/ 0 h 371"/>
                  <a:gd name="T2" fmla="*/ 0 w 323"/>
                  <a:gd name="T3" fmla="*/ 312 h 371"/>
                  <a:gd name="T4" fmla="*/ 159 w 323"/>
                  <a:gd name="T5" fmla="*/ 371 h 371"/>
                  <a:gd name="T6" fmla="*/ 159 w 323"/>
                  <a:gd name="T7" fmla="*/ 371 h 371"/>
                  <a:gd name="T8" fmla="*/ 162 w 323"/>
                  <a:gd name="T9" fmla="*/ 371 h 371"/>
                  <a:gd name="T10" fmla="*/ 323 w 323"/>
                  <a:gd name="T11" fmla="*/ 312 h 371"/>
                  <a:gd name="T12" fmla="*/ 323 w 323"/>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323" h="371">
                    <a:moveTo>
                      <a:pt x="0" y="0"/>
                    </a:moveTo>
                    <a:cubicBezTo>
                      <a:pt x="0" y="312"/>
                      <a:pt x="0" y="312"/>
                      <a:pt x="0" y="312"/>
                    </a:cubicBezTo>
                    <a:cubicBezTo>
                      <a:pt x="0" y="344"/>
                      <a:pt x="72" y="370"/>
                      <a:pt x="159" y="371"/>
                    </a:cubicBezTo>
                    <a:cubicBezTo>
                      <a:pt x="159" y="371"/>
                      <a:pt x="159" y="371"/>
                      <a:pt x="159" y="371"/>
                    </a:cubicBezTo>
                    <a:cubicBezTo>
                      <a:pt x="162" y="371"/>
                      <a:pt x="162" y="371"/>
                      <a:pt x="162" y="371"/>
                    </a:cubicBezTo>
                    <a:cubicBezTo>
                      <a:pt x="251" y="371"/>
                      <a:pt x="323" y="345"/>
                      <a:pt x="323" y="312"/>
                    </a:cubicBezTo>
                    <a:cubicBezTo>
                      <a:pt x="323" y="0"/>
                      <a:pt x="323" y="0"/>
                      <a:pt x="323"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6" name="Oval 6"/>
              <p:cNvSpPr>
                <a:spLocks noChangeArrowheads="1"/>
              </p:cNvSpPr>
              <p:nvPr/>
            </p:nvSpPr>
            <p:spPr bwMode="auto">
              <a:xfrm>
                <a:off x="13612688" y="5808395"/>
                <a:ext cx="968375" cy="347662"/>
              </a:xfrm>
              <a:prstGeom prst="ellipse">
                <a:avLst/>
              </a:pr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7" name="Freeform 8"/>
              <p:cNvSpPr>
                <a:spLocks/>
              </p:cNvSpPr>
              <p:nvPr/>
            </p:nvSpPr>
            <p:spPr bwMode="auto">
              <a:xfrm>
                <a:off x="13612688" y="6914881"/>
                <a:ext cx="968375" cy="17462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288" name="Freeform 9"/>
              <p:cNvSpPr>
                <a:spLocks/>
              </p:cNvSpPr>
              <p:nvPr/>
            </p:nvSpPr>
            <p:spPr bwMode="auto">
              <a:xfrm>
                <a:off x="13612688" y="5979845"/>
                <a:ext cx="968375" cy="17303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9" name="Oval 11"/>
              <p:cNvSpPr>
                <a:spLocks noChangeArrowheads="1"/>
              </p:cNvSpPr>
              <p:nvPr/>
            </p:nvSpPr>
            <p:spPr bwMode="auto">
              <a:xfrm>
                <a:off x="13711113" y="5856020"/>
                <a:ext cx="769938" cy="231775"/>
              </a:xfrm>
              <a:prstGeom prst="ellipse">
                <a:avLst/>
              </a:prstGeom>
              <a:solidFill>
                <a:schemeClr val="tx2"/>
              </a:solid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grpSp>
        <p:sp>
          <p:nvSpPr>
            <p:cNvPr id="283" name="Freeform 7"/>
            <p:cNvSpPr>
              <a:spLocks/>
            </p:cNvSpPr>
            <p:nvPr/>
          </p:nvSpPr>
          <p:spPr bwMode="auto">
            <a:xfrm>
              <a:off x="10493449" y="3954462"/>
              <a:ext cx="187231" cy="23189"/>
            </a:xfrm>
            <a:custGeom>
              <a:avLst/>
              <a:gdLst>
                <a:gd name="T0" fmla="*/ 0 w 74"/>
                <a:gd name="T1" fmla="*/ 0 h 9"/>
                <a:gd name="T2" fmla="*/ 37 w 74"/>
                <a:gd name="T3" fmla="*/ 9 h 9"/>
                <a:gd name="T4" fmla="*/ 74 w 74"/>
                <a:gd name="T5" fmla="*/ 0 h 9"/>
              </a:gdLst>
              <a:ahLst/>
              <a:cxnLst>
                <a:cxn ang="0">
                  <a:pos x="T0" y="T1"/>
                </a:cxn>
                <a:cxn ang="0">
                  <a:pos x="T2" y="T3"/>
                </a:cxn>
                <a:cxn ang="0">
                  <a:pos x="T4" y="T5"/>
                </a:cxn>
              </a:cxnLst>
              <a:rect l="0" t="0" r="r" b="b"/>
              <a:pathLst>
                <a:path w="74" h="9">
                  <a:moveTo>
                    <a:pt x="0" y="0"/>
                  </a:moveTo>
                  <a:cubicBezTo>
                    <a:pt x="0" y="5"/>
                    <a:pt x="16" y="9"/>
                    <a:pt x="37" y="9"/>
                  </a:cubicBezTo>
                  <a:cubicBezTo>
                    <a:pt x="57" y="9"/>
                    <a:pt x="74" y="5"/>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sp>
          <p:nvSpPr>
            <p:cNvPr id="284" name="Freeform 8"/>
            <p:cNvSpPr>
              <a:spLocks/>
            </p:cNvSpPr>
            <p:nvPr/>
          </p:nvSpPr>
          <p:spPr bwMode="auto">
            <a:xfrm>
              <a:off x="10493449" y="4021585"/>
              <a:ext cx="187231" cy="20613"/>
            </a:xfrm>
            <a:custGeom>
              <a:avLst/>
              <a:gdLst>
                <a:gd name="T0" fmla="*/ 0 w 74"/>
                <a:gd name="T1" fmla="*/ 0 h 8"/>
                <a:gd name="T2" fmla="*/ 37 w 74"/>
                <a:gd name="T3" fmla="*/ 8 h 8"/>
                <a:gd name="T4" fmla="*/ 74 w 74"/>
                <a:gd name="T5" fmla="*/ 0 h 8"/>
              </a:gdLst>
              <a:ahLst/>
              <a:cxnLst>
                <a:cxn ang="0">
                  <a:pos x="T0" y="T1"/>
                </a:cxn>
                <a:cxn ang="0">
                  <a:pos x="T2" y="T3"/>
                </a:cxn>
                <a:cxn ang="0">
                  <a:pos x="T4" y="T5"/>
                </a:cxn>
              </a:cxnLst>
              <a:rect l="0" t="0" r="r" b="b"/>
              <a:pathLst>
                <a:path w="74" h="8">
                  <a:moveTo>
                    <a:pt x="0" y="0"/>
                  </a:moveTo>
                  <a:cubicBezTo>
                    <a:pt x="0" y="6"/>
                    <a:pt x="16" y="8"/>
                    <a:pt x="37" y="8"/>
                  </a:cubicBezTo>
                  <a:cubicBezTo>
                    <a:pt x="57" y="8"/>
                    <a:pt x="74" y="6"/>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sp>
        <p:nvSpPr>
          <p:cNvPr id="290" name="TextBox 289"/>
          <p:cNvSpPr txBox="1"/>
          <p:nvPr/>
        </p:nvSpPr>
        <p:spPr>
          <a:xfrm>
            <a:off x="7789950" y="5642805"/>
            <a:ext cx="693028"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Windows</a:t>
            </a:r>
          </a:p>
        </p:txBody>
      </p:sp>
      <p:sp>
        <p:nvSpPr>
          <p:cNvPr id="291" name="TextBox 290"/>
          <p:cNvSpPr txBox="1"/>
          <p:nvPr/>
        </p:nvSpPr>
        <p:spPr>
          <a:xfrm>
            <a:off x="9091545" y="5642804"/>
            <a:ext cx="333157"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VMs</a:t>
            </a:r>
          </a:p>
        </p:txBody>
      </p:sp>
      <p:sp>
        <p:nvSpPr>
          <p:cNvPr id="292" name="TextBox 291"/>
          <p:cNvSpPr txBox="1"/>
          <p:nvPr/>
        </p:nvSpPr>
        <p:spPr>
          <a:xfrm>
            <a:off x="10151213" y="5642806"/>
            <a:ext cx="431208" cy="190052"/>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App n</a:t>
            </a:r>
          </a:p>
        </p:txBody>
      </p:sp>
      <p:grpSp>
        <p:nvGrpSpPr>
          <p:cNvPr id="293" name="Group 292"/>
          <p:cNvGrpSpPr/>
          <p:nvPr/>
        </p:nvGrpSpPr>
        <p:grpSpPr>
          <a:xfrm>
            <a:off x="7755601" y="4900665"/>
            <a:ext cx="784210" cy="633326"/>
            <a:chOff x="7911116" y="2001692"/>
            <a:chExt cx="799935" cy="646026"/>
          </a:xfrm>
        </p:grpSpPr>
        <p:sp>
          <p:nvSpPr>
            <p:cNvPr id="294" name="AutoShape 3"/>
            <p:cNvSpPr>
              <a:spLocks noChangeAspect="1" noChangeArrowheads="1" noTextEdit="1"/>
            </p:cNvSpPr>
            <p:nvPr/>
          </p:nvSpPr>
          <p:spPr bwMode="auto">
            <a:xfrm>
              <a:off x="7911116" y="2001692"/>
              <a:ext cx="799935" cy="64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dirty="0">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295" name="Group 294"/>
            <p:cNvGrpSpPr/>
            <p:nvPr/>
          </p:nvGrpSpPr>
          <p:grpSpPr>
            <a:xfrm>
              <a:off x="7921242" y="2013843"/>
              <a:ext cx="779683" cy="625774"/>
              <a:chOff x="7921242" y="2013843"/>
              <a:chExt cx="779683" cy="625774"/>
            </a:xfrm>
          </p:grpSpPr>
          <p:sp>
            <p:nvSpPr>
              <p:cNvPr id="300"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1"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2"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dirty="0">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296" name="Rectangle 5"/>
            <p:cNvSpPr>
              <a:spLocks noChangeArrowheads="1"/>
            </p:cNvSpPr>
            <p:nvPr/>
          </p:nvSpPr>
          <p:spPr bwMode="auto">
            <a:xfrm>
              <a:off x="8182486"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297" name="Rectangle 6"/>
            <p:cNvSpPr>
              <a:spLocks noChangeArrowheads="1"/>
            </p:cNvSpPr>
            <p:nvPr/>
          </p:nvSpPr>
          <p:spPr bwMode="auto">
            <a:xfrm>
              <a:off x="8318172"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298" name="Rectangle 7"/>
            <p:cNvSpPr>
              <a:spLocks noChangeArrowheads="1"/>
            </p:cNvSpPr>
            <p:nvPr/>
          </p:nvSpPr>
          <p:spPr bwMode="auto">
            <a:xfrm>
              <a:off x="8182486"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299" name="Rectangle 8"/>
            <p:cNvSpPr>
              <a:spLocks noChangeArrowheads="1"/>
            </p:cNvSpPr>
            <p:nvPr/>
          </p:nvSpPr>
          <p:spPr bwMode="auto">
            <a:xfrm>
              <a:off x="8318172"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303" name="Group 302"/>
          <p:cNvGrpSpPr/>
          <p:nvPr/>
        </p:nvGrpSpPr>
        <p:grpSpPr>
          <a:xfrm>
            <a:off x="8863172" y="4893554"/>
            <a:ext cx="802078" cy="647223"/>
            <a:chOff x="9040896" y="1994438"/>
            <a:chExt cx="818161" cy="660201"/>
          </a:xfrm>
        </p:grpSpPr>
        <p:sp>
          <p:nvSpPr>
            <p:cNvPr id="304" name="AutoShape 13"/>
            <p:cNvSpPr>
              <a:spLocks noChangeAspect="1" noChangeArrowheads="1" noTextEdit="1"/>
            </p:cNvSpPr>
            <p:nvPr/>
          </p:nvSpPr>
          <p:spPr bwMode="auto">
            <a:xfrm>
              <a:off x="9040896" y="1994438"/>
              <a:ext cx="818161" cy="66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305" name="Group 304"/>
            <p:cNvGrpSpPr/>
            <p:nvPr/>
          </p:nvGrpSpPr>
          <p:grpSpPr>
            <a:xfrm>
              <a:off x="9069421" y="2013843"/>
              <a:ext cx="779683" cy="625774"/>
              <a:chOff x="7921242" y="2013843"/>
              <a:chExt cx="779683" cy="625774"/>
            </a:xfrm>
          </p:grpSpPr>
          <p:sp>
            <p:nvSpPr>
              <p:cNvPr id="314"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5"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6"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306" name="Freeform 18"/>
            <p:cNvSpPr>
              <a:spLocks/>
            </p:cNvSpPr>
            <p:nvPr/>
          </p:nvSpPr>
          <p:spPr bwMode="auto">
            <a:xfrm>
              <a:off x="9255760" y="2120208"/>
              <a:ext cx="407055" cy="309849"/>
            </a:xfrm>
            <a:custGeom>
              <a:avLst/>
              <a:gdLst>
                <a:gd name="T0" fmla="*/ 198 w 204"/>
                <a:gd name="T1" fmla="*/ 155 h 155"/>
                <a:gd name="T2" fmla="*/ 11 w 204"/>
                <a:gd name="T3" fmla="*/ 155 h 155"/>
                <a:gd name="T4" fmla="*/ 0 w 204"/>
                <a:gd name="T5" fmla="*/ 147 h 155"/>
                <a:gd name="T6" fmla="*/ 0 w 204"/>
                <a:gd name="T7" fmla="*/ 9 h 155"/>
                <a:gd name="T8" fmla="*/ 10 w 204"/>
                <a:gd name="T9" fmla="*/ 0 h 155"/>
                <a:gd name="T10" fmla="*/ 194 w 204"/>
                <a:gd name="T11" fmla="*/ 0 h 155"/>
                <a:gd name="T12" fmla="*/ 204 w 204"/>
                <a:gd name="T13" fmla="*/ 11 h 155"/>
                <a:gd name="T14" fmla="*/ 204 w 204"/>
                <a:gd name="T15" fmla="*/ 149 h 155"/>
                <a:gd name="T16" fmla="*/ 198 w 20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55">
                  <a:moveTo>
                    <a:pt x="198" y="155"/>
                  </a:moveTo>
                  <a:cubicBezTo>
                    <a:pt x="11" y="155"/>
                    <a:pt x="11" y="155"/>
                    <a:pt x="11" y="155"/>
                  </a:cubicBezTo>
                  <a:cubicBezTo>
                    <a:pt x="5" y="155"/>
                    <a:pt x="0" y="152"/>
                    <a:pt x="0" y="147"/>
                  </a:cubicBezTo>
                  <a:cubicBezTo>
                    <a:pt x="0" y="9"/>
                    <a:pt x="0" y="9"/>
                    <a:pt x="0" y="9"/>
                  </a:cubicBezTo>
                  <a:cubicBezTo>
                    <a:pt x="0" y="4"/>
                    <a:pt x="5" y="0"/>
                    <a:pt x="10" y="0"/>
                  </a:cubicBezTo>
                  <a:cubicBezTo>
                    <a:pt x="194" y="0"/>
                    <a:pt x="194" y="0"/>
                    <a:pt x="194" y="0"/>
                  </a:cubicBezTo>
                  <a:cubicBezTo>
                    <a:pt x="200" y="0"/>
                    <a:pt x="204" y="5"/>
                    <a:pt x="204" y="11"/>
                  </a:cubicBezTo>
                  <a:cubicBezTo>
                    <a:pt x="204" y="149"/>
                    <a:pt x="204" y="149"/>
                    <a:pt x="204" y="149"/>
                  </a:cubicBezTo>
                  <a:cubicBezTo>
                    <a:pt x="204" y="152"/>
                    <a:pt x="202" y="155"/>
                    <a:pt x="198" y="155"/>
                  </a:cubicBezTo>
                  <a:close/>
                </a:path>
              </a:pathLst>
            </a:custGeom>
            <a:solidFill>
              <a:schemeClr val="tx2"/>
            </a:solidFill>
            <a:ln w="1270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7" name="Line 19"/>
            <p:cNvSpPr>
              <a:spLocks noChangeShapeType="1"/>
            </p:cNvSpPr>
            <p:nvPr/>
          </p:nvSpPr>
          <p:spPr bwMode="auto">
            <a:xfrm>
              <a:off x="9259810" y="2209315"/>
              <a:ext cx="396635"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8" name="Line 20"/>
            <p:cNvSpPr>
              <a:spLocks noChangeShapeType="1"/>
            </p:cNvSpPr>
            <p:nvPr/>
          </p:nvSpPr>
          <p:spPr bwMode="auto">
            <a:xfrm>
              <a:off x="9310439" y="2276145"/>
              <a:ext cx="147836" cy="0"/>
            </a:xfrm>
            <a:prstGeom prst="line">
              <a:avLst/>
            </a:prstGeom>
            <a:noFill/>
            <a:ln w="793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9" name="Line 21"/>
            <p:cNvSpPr>
              <a:spLocks noChangeShapeType="1"/>
            </p:cNvSpPr>
            <p:nvPr/>
          </p:nvSpPr>
          <p:spPr bwMode="auto">
            <a:xfrm>
              <a:off x="9310439" y="2314623"/>
              <a:ext cx="147836" cy="0"/>
            </a:xfrm>
            <a:prstGeom prst="line">
              <a:avLst/>
            </a:prstGeom>
            <a:noFill/>
            <a:ln w="793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0" name="Line 22"/>
            <p:cNvSpPr>
              <a:spLocks noChangeShapeType="1"/>
            </p:cNvSpPr>
            <p:nvPr/>
          </p:nvSpPr>
          <p:spPr bwMode="auto">
            <a:xfrm>
              <a:off x="9310439" y="2351076"/>
              <a:ext cx="147836" cy="0"/>
            </a:xfrm>
            <a:prstGeom prst="line">
              <a:avLst/>
            </a:prstGeom>
            <a:noFill/>
            <a:ln w="793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1" name="Oval 23"/>
            <p:cNvSpPr>
              <a:spLocks noChangeArrowheads="1"/>
            </p:cNvSpPr>
            <p:nvPr/>
          </p:nvSpPr>
          <p:spPr bwMode="auto">
            <a:xfrm>
              <a:off x="9595985" y="2156661"/>
              <a:ext cx="20252" cy="20252"/>
            </a:xfrm>
            <a:prstGeom prst="ellipse">
              <a:avLst/>
            </a:prstGeom>
            <a:solidFill>
              <a:schemeClr val="bg1"/>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2" name="Oval 24"/>
            <p:cNvSpPr>
              <a:spLocks noChangeArrowheads="1"/>
            </p:cNvSpPr>
            <p:nvPr/>
          </p:nvSpPr>
          <p:spPr bwMode="auto">
            <a:xfrm>
              <a:off x="9539281" y="2156661"/>
              <a:ext cx="18226" cy="20252"/>
            </a:xfrm>
            <a:prstGeom prst="ellipse">
              <a:avLst/>
            </a:prstGeom>
            <a:solidFill>
              <a:schemeClr val="bg1"/>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3" name="Oval 25"/>
            <p:cNvSpPr>
              <a:spLocks noChangeArrowheads="1"/>
            </p:cNvSpPr>
            <p:nvPr/>
          </p:nvSpPr>
          <p:spPr bwMode="auto">
            <a:xfrm>
              <a:off x="9478526" y="2156661"/>
              <a:ext cx="20252" cy="20252"/>
            </a:xfrm>
            <a:prstGeom prst="ellipse">
              <a:avLst/>
            </a:prstGeom>
            <a:solidFill>
              <a:schemeClr val="bg1"/>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317" name="Group 316"/>
          <p:cNvGrpSpPr/>
          <p:nvPr/>
        </p:nvGrpSpPr>
        <p:grpSpPr>
          <a:xfrm>
            <a:off x="9988862" y="4905468"/>
            <a:ext cx="778254" cy="625383"/>
            <a:chOff x="10189159" y="2006591"/>
            <a:chExt cx="793860" cy="637923"/>
          </a:xfrm>
        </p:grpSpPr>
        <p:sp>
          <p:nvSpPr>
            <p:cNvPr id="318" name="AutoShape 27"/>
            <p:cNvSpPr>
              <a:spLocks noChangeAspect="1" noChangeArrowheads="1" noTextEdit="1"/>
            </p:cNvSpPr>
            <p:nvPr/>
          </p:nvSpPr>
          <p:spPr bwMode="auto">
            <a:xfrm>
              <a:off x="10189159" y="2006591"/>
              <a:ext cx="793860" cy="63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9" name="Line 34"/>
            <p:cNvSpPr>
              <a:spLocks noChangeShapeType="1"/>
            </p:cNvSpPr>
            <p:nvPr/>
          </p:nvSpPr>
          <p:spPr bwMode="auto">
            <a:xfrm>
              <a:off x="10450404"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0" name="Line 36"/>
            <p:cNvSpPr>
              <a:spLocks noChangeShapeType="1"/>
            </p:cNvSpPr>
            <p:nvPr/>
          </p:nvSpPr>
          <p:spPr bwMode="auto">
            <a:xfrm>
              <a:off x="10326869"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321" name="Group 320"/>
            <p:cNvGrpSpPr/>
            <p:nvPr/>
          </p:nvGrpSpPr>
          <p:grpSpPr>
            <a:xfrm>
              <a:off x="10196211" y="2013843"/>
              <a:ext cx="779683" cy="625774"/>
              <a:chOff x="7921242" y="2013843"/>
              <a:chExt cx="779683" cy="625774"/>
            </a:xfrm>
          </p:grpSpPr>
          <p:sp>
            <p:nvSpPr>
              <p:cNvPr id="326"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7"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8"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322" name="Line 32"/>
            <p:cNvSpPr>
              <a:spLocks noChangeShapeType="1"/>
            </p:cNvSpPr>
            <p:nvPr/>
          </p:nvSpPr>
          <p:spPr bwMode="auto">
            <a:xfrm>
              <a:off x="10326869" y="2184804"/>
              <a:ext cx="297698"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3" name="Line 33"/>
            <p:cNvSpPr>
              <a:spLocks noChangeShapeType="1"/>
            </p:cNvSpPr>
            <p:nvPr/>
          </p:nvSpPr>
          <p:spPr bwMode="auto">
            <a:xfrm>
              <a:off x="10324844" y="2267836"/>
              <a:ext cx="218717"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4" name="Line 38"/>
            <p:cNvSpPr>
              <a:spLocks noChangeShapeType="1"/>
            </p:cNvSpPr>
            <p:nvPr/>
          </p:nvSpPr>
          <p:spPr bwMode="auto">
            <a:xfrm>
              <a:off x="10326869" y="2358968"/>
              <a:ext cx="129610"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5" name="Rectangle 39"/>
            <p:cNvSpPr>
              <a:spLocks noChangeArrowheads="1"/>
            </p:cNvSpPr>
            <p:nvPr/>
          </p:nvSpPr>
          <p:spPr bwMode="auto">
            <a:xfrm>
              <a:off x="10709623" y="2176913"/>
              <a:ext cx="137710" cy="222557"/>
            </a:xfrm>
            <a:prstGeom prst="rect">
              <a:avLst/>
            </a:prstGeom>
            <a:solidFill>
              <a:schemeClr val="tx2"/>
            </a:solidFill>
            <a:ln w="11113"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70" name="TextBox 169"/>
          <p:cNvSpPr txBox="1"/>
          <p:nvPr/>
        </p:nvSpPr>
        <p:spPr>
          <a:xfrm>
            <a:off x="7390863" y="681375"/>
            <a:ext cx="703077" cy="325858"/>
          </a:xfrm>
          <a:prstGeom prst="rect">
            <a:avLst/>
          </a:prstGeom>
          <a:noFill/>
        </p:spPr>
        <p:txBody>
          <a:bodyPr wrap="none" lIns="0" tIns="0" rIns="0" bIns="0" rtlCol="0">
            <a:spAutoFit/>
          </a:bodyPr>
          <a:lstStyle/>
          <a:p>
            <a:pPr algn="ctr" defTabSz="914367">
              <a:lnSpc>
                <a:spcPct val="90000"/>
              </a:lnSpc>
              <a:spcAft>
                <a:spcPts val="576"/>
              </a:spcAft>
            </a:pPr>
            <a:r>
              <a:rPr lang="en-US" sz="2353"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grpSp>
        <p:nvGrpSpPr>
          <p:cNvPr id="178" name="Group 177"/>
          <p:cNvGrpSpPr>
            <a:grpSpLocks noChangeAspect="1"/>
          </p:cNvGrpSpPr>
          <p:nvPr/>
        </p:nvGrpSpPr>
        <p:grpSpPr bwMode="auto">
          <a:xfrm>
            <a:off x="7323207" y="581762"/>
            <a:ext cx="4127856" cy="2516496"/>
            <a:chOff x="2581" y="1387"/>
            <a:chExt cx="2677" cy="1632"/>
          </a:xfrm>
          <a:noFill/>
        </p:grpSpPr>
        <p:sp>
          <p:nvSpPr>
            <p:cNvPr id="179"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0"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71" name="Rectangle 170"/>
          <p:cNvSpPr/>
          <p:nvPr/>
        </p:nvSpPr>
        <p:spPr>
          <a:xfrm>
            <a:off x="343941" y="1813009"/>
            <a:ext cx="5236840" cy="2792046"/>
          </a:xfrm>
          <a:prstGeom prst="rect">
            <a:avLst/>
          </a:prstGeom>
        </p:spPr>
        <p:txBody>
          <a:bodyPr wrap="square" lIns="179285" rIns="179285">
            <a:spAutoFit/>
          </a:bodyPr>
          <a:lstStyle/>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Create virtual machines with fabric-level protection</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Direct-to-cloud backup of files and folders </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Built-in protection against ransomware</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Economical cloud pricing with pay-as-you-</a:t>
            </a:r>
            <a:b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go storage</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Large scale, fast backups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Central storage of remote office backups without in-house management </a:t>
            </a:r>
          </a:p>
        </p:txBody>
      </p:sp>
    </p:spTree>
    <p:extLst>
      <p:ext uri="{BB962C8B-B14F-4D97-AF65-F5344CB8AC3E}">
        <p14:creationId xmlns:p14="http://schemas.microsoft.com/office/powerpoint/2010/main" val="181139935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Management and Monitoring for Azure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838200" y="1855509"/>
            <a:ext cx="10515600" cy="4291569"/>
          </a:xfrm>
          <a:prstGeom prst="rect">
            <a:avLst/>
          </a:prstGeom>
        </p:spPr>
      </p:pic>
    </p:spTree>
    <p:extLst>
      <p:ext uri="{BB962C8B-B14F-4D97-AF65-F5344CB8AC3E}">
        <p14:creationId xmlns:p14="http://schemas.microsoft.com/office/powerpoint/2010/main" val="167781973"/>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Deploy Azure Backup</a:t>
            </a:r>
          </a:p>
        </p:txBody>
      </p:sp>
      <p:sp>
        <p:nvSpPr>
          <p:cNvPr id="171" name="Rectangle 170"/>
          <p:cNvSpPr/>
          <p:nvPr/>
        </p:nvSpPr>
        <p:spPr>
          <a:xfrm>
            <a:off x="343941" y="1813009"/>
            <a:ext cx="5236840" cy="3341107"/>
          </a:xfrm>
          <a:prstGeom prst="rect">
            <a:avLst/>
          </a:prstGeom>
        </p:spPr>
        <p:txBody>
          <a:bodyPr wrap="square" lIns="179285" rIns="179285">
            <a:spAutoFit/>
          </a:bodyPr>
          <a:lstStyle/>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Create a Recover Services Vault</a:t>
            </a:r>
          </a:p>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Set storage redundancy for the vault (local or geo redundant)</a:t>
            </a:r>
          </a:p>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Configure the vault (where and what is backed up)</a:t>
            </a:r>
          </a:p>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Prepare the infrastructure</a:t>
            </a:r>
          </a:p>
          <a:p>
            <a:pPr marL="800100" lvl="1"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Install and register agent</a:t>
            </a:r>
          </a:p>
          <a:p>
            <a:pPr marL="800100" lvl="1"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Backup files and folders</a:t>
            </a:r>
          </a:p>
          <a:p>
            <a:pPr marL="800100" lvl="1"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Schedule job in the agent</a:t>
            </a:r>
          </a:p>
          <a:p>
            <a:pPr marL="342900" indent="-342900" defTabSz="878727" fontAlgn="base">
              <a:spcBef>
                <a:spcPct val="0"/>
              </a:spcBef>
              <a:spcAft>
                <a:spcPts val="1153"/>
              </a:spcAft>
              <a:buAutoNum type="arabicPeriod"/>
              <a:defRPr/>
            </a:pPr>
            <a:endPar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p:txBody>
      </p:sp>
      <p:pic>
        <p:nvPicPr>
          <p:cNvPr id="1028" name="Picture 4" descr="Backup goal configured, next prepare infrastructure">
            <a:extLst>
              <a:ext uri="{FF2B5EF4-FFF2-40B4-BE49-F238E27FC236}">
                <a16:creationId xmlns:a16="http://schemas.microsoft.com/office/drawing/2014/main" id="{01063B28-E5D2-4C65-8F19-095A0EA1A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2517" y="845473"/>
            <a:ext cx="4762500" cy="50673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nfiguring files and folders">
            <a:extLst>
              <a:ext uri="{FF2B5EF4-FFF2-40B4-BE49-F238E27FC236}">
                <a16:creationId xmlns:a16="http://schemas.microsoft.com/office/drawing/2014/main" id="{6EBD2722-10EB-482B-A8E5-1513B9F5A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3340" y="2947493"/>
            <a:ext cx="234315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997780"/>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5266466" y="973"/>
            <a:ext cx="6951471"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System Center DPM</a:t>
            </a:r>
          </a:p>
        </p:txBody>
      </p:sp>
      <p:sp>
        <p:nvSpPr>
          <p:cNvPr id="171" name="Rectangle 170"/>
          <p:cNvSpPr/>
          <p:nvPr/>
        </p:nvSpPr>
        <p:spPr>
          <a:xfrm>
            <a:off x="343941" y="1813009"/>
            <a:ext cx="5236840" cy="2309478"/>
          </a:xfrm>
          <a:prstGeom prst="rect">
            <a:avLst/>
          </a:prstGeom>
        </p:spPr>
        <p:txBody>
          <a:bodyPr wrap="square" lIns="179285" rIns="179285">
            <a:spAutoFit/>
          </a:bodyPr>
          <a:lstStyle/>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Application-aware snapshots (VSS)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Full flexibility for when to take backups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Recovery granularity (all)</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Can use Recovery Services vault</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Linux support on Hyper-V and VMware VMs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Back up and restore VMware VMs using DPM</a:t>
            </a:r>
          </a:p>
        </p:txBody>
      </p:sp>
      <p:sp>
        <p:nvSpPr>
          <p:cNvPr id="172" name="Rounded Rectangle 47">
            <a:extLst>
              <a:ext uri="{FF2B5EF4-FFF2-40B4-BE49-F238E27FC236}">
                <a16:creationId xmlns:a16="http://schemas.microsoft.com/office/drawing/2014/main" id="{1A8F39A9-F0AC-4C4A-942E-8C4EF96DBAE4}"/>
              </a:ext>
            </a:extLst>
          </p:cNvPr>
          <p:cNvSpPr/>
          <p:nvPr/>
        </p:nvSpPr>
        <p:spPr bwMode="auto">
          <a:xfrm>
            <a:off x="6116646" y="4233219"/>
            <a:ext cx="4960401" cy="2135939"/>
          </a:xfrm>
          <a:prstGeom prst="roundRect">
            <a:avLst>
              <a:gd name="adj" fmla="val 7744"/>
            </a:avLst>
          </a:prstGeom>
          <a:gradFill rotWithShape="1">
            <a:gsLst>
              <a:gs pos="0">
                <a:srgbClr val="0A5BBA">
                  <a:tint val="50000"/>
                  <a:satMod val="300000"/>
                </a:srgbClr>
              </a:gs>
              <a:gs pos="35000">
                <a:srgbClr val="0A5BBA">
                  <a:tint val="37000"/>
                  <a:satMod val="300000"/>
                </a:srgbClr>
              </a:gs>
              <a:gs pos="100000">
                <a:srgbClr val="0A5BBA">
                  <a:tint val="15000"/>
                  <a:satMod val="350000"/>
                </a:srgbClr>
              </a:gs>
            </a:gsLst>
            <a:lin ang="16200000" scaled="1"/>
          </a:gradFill>
          <a:ln w="9525" cap="flat" cmpd="sng" algn="ctr">
            <a:solidFill>
              <a:srgbClr val="0A5BBA">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grpSp>
        <p:nvGrpSpPr>
          <p:cNvPr id="173" name="Group 132">
            <a:extLst>
              <a:ext uri="{FF2B5EF4-FFF2-40B4-BE49-F238E27FC236}">
                <a16:creationId xmlns:a16="http://schemas.microsoft.com/office/drawing/2014/main" id="{CE84F606-6865-4403-804D-6196B71F8644}"/>
              </a:ext>
            </a:extLst>
          </p:cNvPr>
          <p:cNvGrpSpPr/>
          <p:nvPr/>
        </p:nvGrpSpPr>
        <p:grpSpPr>
          <a:xfrm>
            <a:off x="7335984" y="4277005"/>
            <a:ext cx="2756262" cy="2420133"/>
            <a:chOff x="4797869" y="2928329"/>
            <a:chExt cx="367105" cy="322337"/>
          </a:xfrm>
        </p:grpSpPr>
        <p:sp>
          <p:nvSpPr>
            <p:cNvPr id="174" name="Oval 173">
              <a:extLst>
                <a:ext uri="{FF2B5EF4-FFF2-40B4-BE49-F238E27FC236}">
                  <a16:creationId xmlns:a16="http://schemas.microsoft.com/office/drawing/2014/main" id="{FD04AF85-BA66-412B-A656-102657B0C0D5}"/>
                </a:ext>
              </a:extLst>
            </p:cNvPr>
            <p:cNvSpPr/>
            <p:nvPr/>
          </p:nvSpPr>
          <p:spPr>
            <a:xfrm>
              <a:off x="4797869" y="3119107"/>
              <a:ext cx="367105" cy="131559"/>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defTabSz="914400" eaLnBrk="1" fontAlgn="auto" hangingPunct="1">
                <a:spcBef>
                  <a:spcPts val="0"/>
                </a:spcBef>
                <a:spcAft>
                  <a:spcPts val="0"/>
                </a:spcAft>
                <a:defRPr/>
              </a:pPr>
              <a:endParaRPr lang="en-US" kern="0">
                <a:solidFill>
                  <a:srgbClr val="000000"/>
                </a:solidFill>
                <a:latin typeface="Calibri"/>
              </a:endParaRPr>
            </a:p>
          </p:txBody>
        </p:sp>
        <p:grpSp>
          <p:nvGrpSpPr>
            <p:cNvPr id="175" name="Group 195">
              <a:extLst>
                <a:ext uri="{FF2B5EF4-FFF2-40B4-BE49-F238E27FC236}">
                  <a16:creationId xmlns:a16="http://schemas.microsoft.com/office/drawing/2014/main" id="{01694197-EA55-401A-92E7-D7A539717C9C}"/>
                </a:ext>
              </a:extLst>
            </p:cNvPr>
            <p:cNvGrpSpPr/>
            <p:nvPr/>
          </p:nvGrpSpPr>
          <p:grpSpPr>
            <a:xfrm>
              <a:off x="4822450" y="2928329"/>
              <a:ext cx="308704" cy="302111"/>
              <a:chOff x="4904375" y="2755269"/>
              <a:chExt cx="324356" cy="317428"/>
            </a:xfrm>
          </p:grpSpPr>
          <p:sp>
            <p:nvSpPr>
              <p:cNvPr id="176" name="Oval 175">
                <a:extLst>
                  <a:ext uri="{FF2B5EF4-FFF2-40B4-BE49-F238E27FC236}">
                    <a16:creationId xmlns:a16="http://schemas.microsoft.com/office/drawing/2014/main" id="{E8836557-1A3D-4546-B687-8C14804DBF6A}"/>
                  </a:ext>
                </a:extLst>
              </p:cNvPr>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a:solidFill>
                    <a:srgbClr val="000000"/>
                  </a:solidFill>
                  <a:latin typeface="Calibri"/>
                </a:endParaRPr>
              </a:p>
            </p:txBody>
          </p:sp>
          <p:sp>
            <p:nvSpPr>
              <p:cNvPr id="177" name="Flowchart: Magnetic Disk 176">
                <a:extLst>
                  <a:ext uri="{FF2B5EF4-FFF2-40B4-BE49-F238E27FC236}">
                    <a16:creationId xmlns:a16="http://schemas.microsoft.com/office/drawing/2014/main" id="{51BBA058-B38A-4830-8660-8C96AF113986}"/>
                  </a:ext>
                </a:extLst>
              </p:cNvPr>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a:defRPr/>
                </a:pPr>
                <a:endParaRPr lang="en-US">
                  <a:solidFill>
                    <a:srgbClr val="000000"/>
                  </a:solidFill>
                  <a:latin typeface="Calibri"/>
                </a:endParaRPr>
              </a:p>
            </p:txBody>
          </p:sp>
          <p:sp>
            <p:nvSpPr>
              <p:cNvPr id="181" name="Oval 180">
                <a:extLst>
                  <a:ext uri="{FF2B5EF4-FFF2-40B4-BE49-F238E27FC236}">
                    <a16:creationId xmlns:a16="http://schemas.microsoft.com/office/drawing/2014/main" id="{A4BA3BCF-4A13-46F6-A0DC-CBFF6A266710}"/>
                  </a:ext>
                </a:extLst>
              </p:cNvPr>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a:defRPr/>
                </a:pPr>
                <a:endParaRPr lang="en-US">
                  <a:solidFill>
                    <a:srgbClr val="000000"/>
                  </a:solidFill>
                  <a:latin typeface="Calibri"/>
                </a:endParaRPr>
              </a:p>
            </p:txBody>
          </p:sp>
        </p:grpSp>
      </p:grpSp>
      <p:sp>
        <p:nvSpPr>
          <p:cNvPr id="182" name="Rounded Rectangle 60">
            <a:extLst>
              <a:ext uri="{FF2B5EF4-FFF2-40B4-BE49-F238E27FC236}">
                <a16:creationId xmlns:a16="http://schemas.microsoft.com/office/drawing/2014/main" id="{4FCA3DD4-82A2-406A-9CBD-B04F16BFF105}"/>
              </a:ext>
            </a:extLst>
          </p:cNvPr>
          <p:cNvSpPr/>
          <p:nvPr/>
        </p:nvSpPr>
        <p:spPr bwMode="auto">
          <a:xfrm>
            <a:off x="9106200" y="1109258"/>
            <a:ext cx="2533880" cy="2306924"/>
          </a:xfrm>
          <a:prstGeom prst="roundRect">
            <a:avLst>
              <a:gd name="adj" fmla="val 7744"/>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83" name="Rounded Rectangle 61">
            <a:extLst>
              <a:ext uri="{FF2B5EF4-FFF2-40B4-BE49-F238E27FC236}">
                <a16:creationId xmlns:a16="http://schemas.microsoft.com/office/drawing/2014/main" id="{75F0A9FD-0B4E-4637-BF87-1179280F604B}"/>
              </a:ext>
            </a:extLst>
          </p:cNvPr>
          <p:cNvSpPr/>
          <p:nvPr/>
        </p:nvSpPr>
        <p:spPr bwMode="auto">
          <a:xfrm>
            <a:off x="5973297" y="1115447"/>
            <a:ext cx="2533880" cy="2306924"/>
          </a:xfrm>
          <a:prstGeom prst="roundRect">
            <a:avLst>
              <a:gd name="adj" fmla="val 7744"/>
            </a:avLst>
          </a:prstGeom>
          <a:gradFill rotWithShape="1">
            <a:gsLst>
              <a:gs pos="0">
                <a:srgbClr val="0A5BBA">
                  <a:tint val="50000"/>
                  <a:satMod val="300000"/>
                </a:srgbClr>
              </a:gs>
              <a:gs pos="35000">
                <a:srgbClr val="0A5BBA">
                  <a:tint val="37000"/>
                  <a:satMod val="300000"/>
                </a:srgbClr>
              </a:gs>
              <a:gs pos="100000">
                <a:srgbClr val="0A5BBA">
                  <a:tint val="15000"/>
                  <a:satMod val="350000"/>
                </a:srgbClr>
              </a:gs>
            </a:gsLst>
            <a:lin ang="16200000" scaled="1"/>
          </a:gradFill>
          <a:ln w="9525" cap="flat" cmpd="sng" algn="ctr">
            <a:solidFill>
              <a:srgbClr val="0A5BBA">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pic>
        <p:nvPicPr>
          <p:cNvPr id="184" name="Picture 2" descr="D:\MyPictures\MediaBank\DPM v2 protected workload logos (Exchange, SQL, SharePoint, Virtual Server)\ExchSvr_bL.png">
            <a:extLst>
              <a:ext uri="{FF2B5EF4-FFF2-40B4-BE49-F238E27FC236}">
                <a16:creationId xmlns:a16="http://schemas.microsoft.com/office/drawing/2014/main" id="{308C1A09-FC38-49FD-B56D-050C85FEB782}"/>
              </a:ext>
            </a:extLst>
          </p:cNvPr>
          <p:cNvPicPr>
            <a:picLocks noChangeAspect="1" noChangeArrowheads="1"/>
          </p:cNvPicPr>
          <p:nvPr/>
        </p:nvPicPr>
        <p:blipFill>
          <a:blip r:embed="rId3" cstate="print">
            <a:lum bright="-100000" contrast="-100000"/>
          </a:blip>
          <a:srcRect/>
          <a:stretch>
            <a:fillRect/>
          </a:stretch>
        </p:blipFill>
        <p:spPr bwMode="auto">
          <a:xfrm>
            <a:off x="9586442" y="2206500"/>
            <a:ext cx="1676580" cy="331738"/>
          </a:xfrm>
          <a:prstGeom prst="rect">
            <a:avLst/>
          </a:prstGeom>
          <a:noFill/>
          <a:ln w="9525">
            <a:noFill/>
            <a:miter lim="800000"/>
            <a:headEnd/>
            <a:tailEnd/>
          </a:ln>
          <a:effectLst/>
        </p:spPr>
      </p:pic>
      <p:sp>
        <p:nvSpPr>
          <p:cNvPr id="185" name="AutoShape 69">
            <a:extLst>
              <a:ext uri="{FF2B5EF4-FFF2-40B4-BE49-F238E27FC236}">
                <a16:creationId xmlns:a16="http://schemas.microsoft.com/office/drawing/2014/main" id="{40AC75A8-02F5-4207-A86A-B371C8CD2B22}"/>
              </a:ext>
            </a:extLst>
          </p:cNvPr>
          <p:cNvSpPr>
            <a:spLocks noChangeArrowheads="1"/>
          </p:cNvSpPr>
          <p:nvPr/>
        </p:nvSpPr>
        <p:spPr bwMode="auto">
          <a:xfrm>
            <a:off x="5441732" y="2122445"/>
            <a:ext cx="884237" cy="329156"/>
          </a:xfrm>
          <a:prstGeom prst="rightArrow">
            <a:avLst>
              <a:gd name="adj1" fmla="val 64315"/>
              <a:gd name="adj2" fmla="val 10093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186" name="Rounded Rectangle 68">
            <a:extLst>
              <a:ext uri="{FF2B5EF4-FFF2-40B4-BE49-F238E27FC236}">
                <a16:creationId xmlns:a16="http://schemas.microsoft.com/office/drawing/2014/main" id="{F17BD77E-1EFF-465D-AE43-CE4F677A3581}"/>
              </a:ext>
            </a:extLst>
          </p:cNvPr>
          <p:cNvSpPr/>
          <p:nvPr/>
        </p:nvSpPr>
        <p:spPr bwMode="auto">
          <a:xfrm>
            <a:off x="7353349" y="3553225"/>
            <a:ext cx="2644048" cy="574040"/>
          </a:xfrm>
          <a:prstGeom prst="roundRect">
            <a:avLst/>
          </a:prstGeom>
          <a:solidFill>
            <a:srgbClr val="CCECFF"/>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87" name="TextBox 186">
            <a:extLst>
              <a:ext uri="{FF2B5EF4-FFF2-40B4-BE49-F238E27FC236}">
                <a16:creationId xmlns:a16="http://schemas.microsoft.com/office/drawing/2014/main" id="{7E45DAD5-B00B-4FD0-9A3F-7F09A9FCA7BE}"/>
              </a:ext>
            </a:extLst>
          </p:cNvPr>
          <p:cNvSpPr txBox="1"/>
          <p:nvPr/>
        </p:nvSpPr>
        <p:spPr>
          <a:xfrm>
            <a:off x="8132493" y="3619267"/>
            <a:ext cx="733086" cy="461665"/>
          </a:xfrm>
          <a:prstGeom prst="rect">
            <a:avLst/>
          </a:prstGeom>
          <a:noFill/>
        </p:spPr>
        <p:txBody>
          <a:bodyPr wrap="none" rtlCol="0">
            <a:spAutoFit/>
          </a:bodyPr>
          <a:lstStyle/>
          <a:p>
            <a:pPr algn="ctr"/>
            <a:r>
              <a:rPr lang="en-US" sz="2400" b="1" dirty="0">
                <a:solidFill>
                  <a:srgbClr val="000000"/>
                </a:solidFill>
                <a:latin typeface="Segoe UI"/>
              </a:rPr>
              <a:t>VSS</a:t>
            </a:r>
          </a:p>
        </p:txBody>
      </p:sp>
      <p:sp>
        <p:nvSpPr>
          <p:cNvPr id="188" name="AutoShape 69">
            <a:extLst>
              <a:ext uri="{FF2B5EF4-FFF2-40B4-BE49-F238E27FC236}">
                <a16:creationId xmlns:a16="http://schemas.microsoft.com/office/drawing/2014/main" id="{1F0CEE57-3B97-4D36-B95C-770CB87B660D}"/>
              </a:ext>
            </a:extLst>
          </p:cNvPr>
          <p:cNvSpPr>
            <a:spLocks noChangeArrowheads="1"/>
          </p:cNvSpPr>
          <p:nvPr/>
        </p:nvSpPr>
        <p:spPr bwMode="auto">
          <a:xfrm flipH="1">
            <a:off x="5441732" y="2417085"/>
            <a:ext cx="884237" cy="329156"/>
          </a:xfrm>
          <a:prstGeom prst="rightArrow">
            <a:avLst>
              <a:gd name="adj1" fmla="val 64315"/>
              <a:gd name="adj2" fmla="val 10093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grpSp>
        <p:nvGrpSpPr>
          <p:cNvPr id="189" name="Group 67">
            <a:extLst>
              <a:ext uri="{FF2B5EF4-FFF2-40B4-BE49-F238E27FC236}">
                <a16:creationId xmlns:a16="http://schemas.microsoft.com/office/drawing/2014/main" id="{E7C857F1-4667-4D1A-9B66-3F55979B2AEA}"/>
              </a:ext>
            </a:extLst>
          </p:cNvPr>
          <p:cNvGrpSpPr/>
          <p:nvPr/>
        </p:nvGrpSpPr>
        <p:grpSpPr>
          <a:xfrm>
            <a:off x="6855992" y="2753099"/>
            <a:ext cx="1574800" cy="515039"/>
            <a:chOff x="425450" y="3429000"/>
            <a:chExt cx="1574800" cy="515039"/>
          </a:xfrm>
        </p:grpSpPr>
        <p:sp>
          <p:nvSpPr>
            <p:cNvPr id="190" name="Rounded Rectangle 77">
              <a:extLst>
                <a:ext uri="{FF2B5EF4-FFF2-40B4-BE49-F238E27FC236}">
                  <a16:creationId xmlns:a16="http://schemas.microsoft.com/office/drawing/2014/main" id="{3E790B35-728F-4E2E-BD2F-615F3489FB3A}"/>
                </a:ext>
              </a:extLst>
            </p:cNvPr>
            <p:cNvSpPr/>
            <p:nvPr/>
          </p:nvSpPr>
          <p:spPr bwMode="auto">
            <a:xfrm>
              <a:off x="425450" y="3429000"/>
              <a:ext cx="1574800" cy="515039"/>
            </a:xfrm>
            <a:prstGeom prst="roundRect">
              <a:avLst/>
            </a:prstGeom>
            <a:gradFill rotWithShape="1">
              <a:gsLst>
                <a:gs pos="0">
                  <a:srgbClr val="15AEEF">
                    <a:tint val="50000"/>
                    <a:satMod val="300000"/>
                  </a:srgbClr>
                </a:gs>
                <a:gs pos="35000">
                  <a:srgbClr val="15AEEF">
                    <a:tint val="37000"/>
                    <a:satMod val="300000"/>
                  </a:srgbClr>
                </a:gs>
                <a:gs pos="100000">
                  <a:srgbClr val="15AEEF">
                    <a:tint val="15000"/>
                    <a:satMod val="350000"/>
                  </a:srgbClr>
                </a:gs>
              </a:gsLst>
              <a:lin ang="16200000" scaled="1"/>
            </a:gradFill>
            <a:ln w="9525" cap="flat" cmpd="sng" algn="ctr">
              <a:solidFill>
                <a:srgbClr val="15AEE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206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91" name="TextBox 190">
              <a:extLst>
                <a:ext uri="{FF2B5EF4-FFF2-40B4-BE49-F238E27FC236}">
                  <a16:creationId xmlns:a16="http://schemas.microsoft.com/office/drawing/2014/main" id="{386359CD-B5BA-4424-AEA7-4839F863C9F0}"/>
                </a:ext>
              </a:extLst>
            </p:cNvPr>
            <p:cNvSpPr txBox="1"/>
            <p:nvPr/>
          </p:nvSpPr>
          <p:spPr>
            <a:xfrm>
              <a:off x="444074" y="3506119"/>
              <a:ext cx="1485920"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a:rPr>
                <a:t>VSS Requester</a:t>
              </a:r>
            </a:p>
          </p:txBody>
        </p:sp>
      </p:grpSp>
      <p:grpSp>
        <p:nvGrpSpPr>
          <p:cNvPr id="192" name="Group 68">
            <a:extLst>
              <a:ext uri="{FF2B5EF4-FFF2-40B4-BE49-F238E27FC236}">
                <a16:creationId xmlns:a16="http://schemas.microsoft.com/office/drawing/2014/main" id="{5883B2B4-FF1A-4120-982E-950F6BC69452}"/>
              </a:ext>
            </a:extLst>
          </p:cNvPr>
          <p:cNvGrpSpPr/>
          <p:nvPr/>
        </p:nvGrpSpPr>
        <p:grpSpPr>
          <a:xfrm>
            <a:off x="9132820" y="2753099"/>
            <a:ext cx="1574800" cy="515039"/>
            <a:chOff x="425450" y="3429000"/>
            <a:chExt cx="1574800" cy="515039"/>
          </a:xfrm>
        </p:grpSpPr>
        <p:sp>
          <p:nvSpPr>
            <p:cNvPr id="193" name="Rounded Rectangle 81">
              <a:extLst>
                <a:ext uri="{FF2B5EF4-FFF2-40B4-BE49-F238E27FC236}">
                  <a16:creationId xmlns:a16="http://schemas.microsoft.com/office/drawing/2014/main" id="{D14888CA-11CB-455D-B568-A97A126E4767}"/>
                </a:ext>
              </a:extLst>
            </p:cNvPr>
            <p:cNvSpPr/>
            <p:nvPr/>
          </p:nvSpPr>
          <p:spPr bwMode="auto">
            <a:xfrm>
              <a:off x="425450" y="3429000"/>
              <a:ext cx="1574800" cy="515039"/>
            </a:xfrm>
            <a:prstGeom prst="roundRect">
              <a:avLst/>
            </a:prstGeom>
            <a:gradFill rotWithShape="1">
              <a:gsLst>
                <a:gs pos="0">
                  <a:srgbClr val="15AEEF">
                    <a:tint val="50000"/>
                    <a:satMod val="300000"/>
                  </a:srgbClr>
                </a:gs>
                <a:gs pos="35000">
                  <a:srgbClr val="15AEEF">
                    <a:tint val="37000"/>
                    <a:satMod val="300000"/>
                  </a:srgbClr>
                </a:gs>
                <a:gs pos="100000">
                  <a:srgbClr val="15AEEF">
                    <a:tint val="15000"/>
                    <a:satMod val="350000"/>
                  </a:srgbClr>
                </a:gs>
              </a:gsLst>
              <a:lin ang="16200000" scaled="1"/>
            </a:gradFill>
            <a:ln w="9525" cap="flat" cmpd="sng" algn="ctr">
              <a:solidFill>
                <a:srgbClr val="15AEE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206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94" name="TextBox 193">
              <a:extLst>
                <a:ext uri="{FF2B5EF4-FFF2-40B4-BE49-F238E27FC236}">
                  <a16:creationId xmlns:a16="http://schemas.microsoft.com/office/drawing/2014/main" id="{038E1B26-7434-42AC-9EC7-64B6C8C60B14}"/>
                </a:ext>
              </a:extLst>
            </p:cNvPr>
            <p:cNvSpPr txBox="1"/>
            <p:nvPr/>
          </p:nvSpPr>
          <p:spPr>
            <a:xfrm>
              <a:off x="640162" y="3506119"/>
              <a:ext cx="1145378"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a:rPr>
                <a:t>VSS Writer</a:t>
              </a:r>
            </a:p>
          </p:txBody>
        </p:sp>
      </p:grpSp>
      <p:grpSp>
        <p:nvGrpSpPr>
          <p:cNvPr id="195" name="Group 71">
            <a:extLst>
              <a:ext uri="{FF2B5EF4-FFF2-40B4-BE49-F238E27FC236}">
                <a16:creationId xmlns:a16="http://schemas.microsoft.com/office/drawing/2014/main" id="{5DB0F9FD-578E-40D4-95EA-7DB13847F86B}"/>
              </a:ext>
            </a:extLst>
          </p:cNvPr>
          <p:cNvGrpSpPr/>
          <p:nvPr/>
        </p:nvGrpSpPr>
        <p:grpSpPr>
          <a:xfrm>
            <a:off x="7797581" y="5835068"/>
            <a:ext cx="1574800" cy="515039"/>
            <a:chOff x="425450" y="3429000"/>
            <a:chExt cx="1574800" cy="515039"/>
          </a:xfrm>
        </p:grpSpPr>
        <p:sp>
          <p:nvSpPr>
            <p:cNvPr id="196" name="Rounded Rectangle 84">
              <a:extLst>
                <a:ext uri="{FF2B5EF4-FFF2-40B4-BE49-F238E27FC236}">
                  <a16:creationId xmlns:a16="http://schemas.microsoft.com/office/drawing/2014/main" id="{A5DED307-B65C-40B8-8BBA-72AD05996D35}"/>
                </a:ext>
              </a:extLst>
            </p:cNvPr>
            <p:cNvSpPr/>
            <p:nvPr/>
          </p:nvSpPr>
          <p:spPr bwMode="auto">
            <a:xfrm>
              <a:off x="425450" y="3429000"/>
              <a:ext cx="1574800" cy="515039"/>
            </a:xfrm>
            <a:prstGeom prst="roundRect">
              <a:avLst/>
            </a:prstGeom>
            <a:gradFill rotWithShape="1">
              <a:gsLst>
                <a:gs pos="0">
                  <a:srgbClr val="15AEEF">
                    <a:tint val="50000"/>
                    <a:satMod val="300000"/>
                  </a:srgbClr>
                </a:gs>
                <a:gs pos="35000">
                  <a:srgbClr val="15AEEF">
                    <a:tint val="37000"/>
                    <a:satMod val="300000"/>
                  </a:srgbClr>
                </a:gs>
                <a:gs pos="100000">
                  <a:srgbClr val="15AEEF">
                    <a:tint val="15000"/>
                    <a:satMod val="350000"/>
                  </a:srgbClr>
                </a:gs>
              </a:gsLst>
              <a:lin ang="16200000" scaled="1"/>
            </a:gradFill>
            <a:ln w="9525" cap="flat" cmpd="sng" algn="ctr">
              <a:solidFill>
                <a:srgbClr val="15AEE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97" name="TextBox 196">
              <a:extLst>
                <a:ext uri="{FF2B5EF4-FFF2-40B4-BE49-F238E27FC236}">
                  <a16:creationId xmlns:a16="http://schemas.microsoft.com/office/drawing/2014/main" id="{1493490A-E4F6-4F6A-B4DB-50036EDCDEE0}"/>
                </a:ext>
              </a:extLst>
            </p:cNvPr>
            <p:cNvSpPr txBox="1"/>
            <p:nvPr/>
          </p:nvSpPr>
          <p:spPr>
            <a:xfrm>
              <a:off x="544527" y="3506119"/>
              <a:ext cx="1336649"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a:rPr>
                <a:t>VSS Provider</a:t>
              </a:r>
            </a:p>
          </p:txBody>
        </p:sp>
      </p:grpSp>
      <p:sp>
        <p:nvSpPr>
          <p:cNvPr id="198" name="TextBox 197">
            <a:extLst>
              <a:ext uri="{FF2B5EF4-FFF2-40B4-BE49-F238E27FC236}">
                <a16:creationId xmlns:a16="http://schemas.microsoft.com/office/drawing/2014/main" id="{D344A75A-8FC9-4DFB-BC8D-FC154D1B3E3F}"/>
              </a:ext>
            </a:extLst>
          </p:cNvPr>
          <p:cNvSpPr txBox="1"/>
          <p:nvPr/>
        </p:nvSpPr>
        <p:spPr>
          <a:xfrm>
            <a:off x="6626329" y="1815866"/>
            <a:ext cx="1229824" cy="338554"/>
          </a:xfrm>
          <a:prstGeom prst="rect">
            <a:avLst/>
          </a:prstGeom>
          <a:noFill/>
        </p:spPr>
        <p:txBody>
          <a:bodyPr wrap="none" rtlCol="0">
            <a:spAutoFit/>
          </a:bodyPr>
          <a:lstStyle/>
          <a:p>
            <a:r>
              <a:rPr lang="en-US" sz="1600" dirty="0">
                <a:solidFill>
                  <a:srgbClr val="002060"/>
                </a:solidFill>
                <a:latin typeface="Segoe UI"/>
              </a:rPr>
              <a:t>DPM Agent</a:t>
            </a:r>
          </a:p>
        </p:txBody>
      </p:sp>
      <p:pic>
        <p:nvPicPr>
          <p:cNvPr id="199" name="Picture 3" descr="D:\Assets\Icons\Vista Elements png\png\Wait.png">
            <a:extLst>
              <a:ext uri="{FF2B5EF4-FFF2-40B4-BE49-F238E27FC236}">
                <a16:creationId xmlns:a16="http://schemas.microsoft.com/office/drawing/2014/main" id="{9058BC0C-D4C4-4F9E-B4AC-B90E391C79F0}"/>
              </a:ext>
            </a:extLst>
          </p:cNvPr>
          <p:cNvPicPr>
            <a:picLocks noChangeAspect="1" noChangeArrowheads="1"/>
          </p:cNvPicPr>
          <p:nvPr/>
        </p:nvPicPr>
        <p:blipFill>
          <a:blip r:embed="rId4" cstate="print"/>
          <a:srcRect/>
          <a:stretch>
            <a:fillRect/>
          </a:stretch>
        </p:blipFill>
        <p:spPr bwMode="auto">
          <a:xfrm>
            <a:off x="8865066" y="5054276"/>
            <a:ext cx="623888" cy="623888"/>
          </a:xfrm>
          <a:prstGeom prst="rect">
            <a:avLst/>
          </a:prstGeom>
          <a:noFill/>
        </p:spPr>
      </p:pic>
      <p:sp>
        <p:nvSpPr>
          <p:cNvPr id="200" name="AutoShape 69">
            <a:extLst>
              <a:ext uri="{FF2B5EF4-FFF2-40B4-BE49-F238E27FC236}">
                <a16:creationId xmlns:a16="http://schemas.microsoft.com/office/drawing/2014/main" id="{73811FCA-F12C-4D17-B6F2-03753159F19C}"/>
              </a:ext>
            </a:extLst>
          </p:cNvPr>
          <p:cNvSpPr>
            <a:spLocks noChangeArrowheads="1"/>
          </p:cNvSpPr>
          <p:nvPr/>
        </p:nvSpPr>
        <p:spPr bwMode="auto">
          <a:xfrm rot="16200000" flipH="1">
            <a:off x="8384448" y="4240810"/>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1" name="AutoShape 69">
            <a:extLst>
              <a:ext uri="{FF2B5EF4-FFF2-40B4-BE49-F238E27FC236}">
                <a16:creationId xmlns:a16="http://schemas.microsoft.com/office/drawing/2014/main" id="{60782B65-91F4-4191-88AD-3ADD0DD8783E}"/>
              </a:ext>
            </a:extLst>
          </p:cNvPr>
          <p:cNvSpPr>
            <a:spLocks noChangeArrowheads="1"/>
          </p:cNvSpPr>
          <p:nvPr/>
        </p:nvSpPr>
        <p:spPr bwMode="auto">
          <a:xfrm rot="5400000" flipH="1">
            <a:off x="7976210" y="4220490"/>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2" name="AutoShape 69">
            <a:extLst>
              <a:ext uri="{FF2B5EF4-FFF2-40B4-BE49-F238E27FC236}">
                <a16:creationId xmlns:a16="http://schemas.microsoft.com/office/drawing/2014/main" id="{17217308-2D29-42E9-86D5-0A658DC84BF0}"/>
              </a:ext>
            </a:extLst>
          </p:cNvPr>
          <p:cNvSpPr>
            <a:spLocks noChangeArrowheads="1"/>
          </p:cNvSpPr>
          <p:nvPr/>
        </p:nvSpPr>
        <p:spPr bwMode="auto">
          <a:xfrm rot="16200000" flipH="1">
            <a:off x="9299241" y="3394301"/>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3" name="AutoShape 69">
            <a:extLst>
              <a:ext uri="{FF2B5EF4-FFF2-40B4-BE49-F238E27FC236}">
                <a16:creationId xmlns:a16="http://schemas.microsoft.com/office/drawing/2014/main" id="{AB754CFE-20C8-4075-BAF3-080C20F2CCA3}"/>
              </a:ext>
            </a:extLst>
          </p:cNvPr>
          <p:cNvSpPr>
            <a:spLocks noChangeArrowheads="1"/>
          </p:cNvSpPr>
          <p:nvPr/>
        </p:nvSpPr>
        <p:spPr bwMode="auto">
          <a:xfrm rot="5400000" flipH="1">
            <a:off x="8974121" y="3373982"/>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pic>
        <p:nvPicPr>
          <p:cNvPr id="204" name="Picture 2" descr="D:\Assets\Icons\classy-icons-set\png\128x128\image.png">
            <a:extLst>
              <a:ext uri="{FF2B5EF4-FFF2-40B4-BE49-F238E27FC236}">
                <a16:creationId xmlns:a16="http://schemas.microsoft.com/office/drawing/2014/main" id="{E9FE0823-D5F6-4353-B881-A2FF12FD7575}"/>
              </a:ext>
            </a:extLst>
          </p:cNvPr>
          <p:cNvPicPr>
            <a:picLocks noChangeAspect="1" noChangeArrowheads="1"/>
          </p:cNvPicPr>
          <p:nvPr/>
        </p:nvPicPr>
        <p:blipFill>
          <a:blip r:embed="rId5"/>
          <a:stretch>
            <a:fillRect/>
          </a:stretch>
        </p:blipFill>
        <p:spPr bwMode="auto">
          <a:xfrm>
            <a:off x="8885364" y="3530434"/>
            <a:ext cx="590863" cy="590863"/>
          </a:xfrm>
          <a:prstGeom prst="rect">
            <a:avLst/>
          </a:prstGeom>
          <a:noFill/>
        </p:spPr>
      </p:pic>
      <p:pic>
        <p:nvPicPr>
          <p:cNvPr id="205" name="Picture 2" descr="D:\Assets\Icons\classy-icons-set\png\128x128\image.png">
            <a:extLst>
              <a:ext uri="{FF2B5EF4-FFF2-40B4-BE49-F238E27FC236}">
                <a16:creationId xmlns:a16="http://schemas.microsoft.com/office/drawing/2014/main" id="{96E00F95-ACEB-48AA-A37B-6270200BAFDD}"/>
              </a:ext>
            </a:extLst>
          </p:cNvPr>
          <p:cNvPicPr>
            <a:picLocks noChangeAspect="1" noChangeArrowheads="1"/>
          </p:cNvPicPr>
          <p:nvPr/>
        </p:nvPicPr>
        <p:blipFill>
          <a:blip r:embed="rId5"/>
          <a:stretch>
            <a:fillRect/>
          </a:stretch>
        </p:blipFill>
        <p:spPr bwMode="auto">
          <a:xfrm>
            <a:off x="9347532" y="1419861"/>
            <a:ext cx="590863" cy="590863"/>
          </a:xfrm>
          <a:prstGeom prst="rect">
            <a:avLst/>
          </a:prstGeom>
          <a:noFill/>
        </p:spPr>
      </p:pic>
      <p:sp>
        <p:nvSpPr>
          <p:cNvPr id="206" name="AutoShape 69">
            <a:extLst>
              <a:ext uri="{FF2B5EF4-FFF2-40B4-BE49-F238E27FC236}">
                <a16:creationId xmlns:a16="http://schemas.microsoft.com/office/drawing/2014/main" id="{ACC8CB35-2CD1-42EA-9BDE-10DFBECC77B3}"/>
              </a:ext>
            </a:extLst>
          </p:cNvPr>
          <p:cNvSpPr>
            <a:spLocks noChangeArrowheads="1"/>
          </p:cNvSpPr>
          <p:nvPr/>
        </p:nvSpPr>
        <p:spPr bwMode="auto">
          <a:xfrm rot="16200000" flipH="1">
            <a:off x="7645323" y="3383572"/>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7" name="AutoShape 69">
            <a:extLst>
              <a:ext uri="{FF2B5EF4-FFF2-40B4-BE49-F238E27FC236}">
                <a16:creationId xmlns:a16="http://schemas.microsoft.com/office/drawing/2014/main" id="{95E82D15-8D14-447B-85B4-84608AE5689F}"/>
              </a:ext>
            </a:extLst>
          </p:cNvPr>
          <p:cNvSpPr>
            <a:spLocks noChangeArrowheads="1"/>
          </p:cNvSpPr>
          <p:nvPr/>
        </p:nvSpPr>
        <p:spPr bwMode="auto">
          <a:xfrm rot="5400000" flipH="1">
            <a:off x="7320203" y="3363252"/>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pic>
        <p:nvPicPr>
          <p:cNvPr id="208" name="Picture 3" descr="D:\MicrosoftBranding\System Center\SystemCenterDataProtectionManager_2010_Logo\Logos and Logotypes\Horizontal\online-rgb\SysCnt-DPM2010_h_rgb.png">
            <a:extLst>
              <a:ext uri="{FF2B5EF4-FFF2-40B4-BE49-F238E27FC236}">
                <a16:creationId xmlns:a16="http://schemas.microsoft.com/office/drawing/2014/main" id="{9517E2CE-0574-4828-B534-BA3B77725FE6}"/>
              </a:ext>
            </a:extLst>
          </p:cNvPr>
          <p:cNvPicPr>
            <a:picLocks noChangeAspect="1" noChangeArrowheads="1"/>
          </p:cNvPicPr>
          <p:nvPr/>
        </p:nvPicPr>
        <p:blipFill>
          <a:blip r:embed="rId6" cstate="print"/>
          <a:srcRect r="10647"/>
          <a:stretch>
            <a:fillRect/>
          </a:stretch>
        </p:blipFill>
        <p:spPr bwMode="auto">
          <a:xfrm>
            <a:off x="6170657" y="1311428"/>
            <a:ext cx="2059869" cy="503998"/>
          </a:xfrm>
          <a:prstGeom prst="rect">
            <a:avLst/>
          </a:prstGeom>
          <a:noFill/>
          <a:ln>
            <a:noFill/>
          </a:ln>
        </p:spPr>
      </p:pic>
      <p:pic>
        <p:nvPicPr>
          <p:cNvPr id="209" name="Picture 2" descr="D:\Assets\Icons\classy-icons-set\png\128x128\image.png">
            <a:extLst>
              <a:ext uri="{FF2B5EF4-FFF2-40B4-BE49-F238E27FC236}">
                <a16:creationId xmlns:a16="http://schemas.microsoft.com/office/drawing/2014/main" id="{D8749CCF-1803-47D9-A443-52EF9579F85E}"/>
              </a:ext>
            </a:extLst>
          </p:cNvPr>
          <p:cNvPicPr>
            <a:picLocks noChangeAspect="1" noChangeArrowheads="1"/>
          </p:cNvPicPr>
          <p:nvPr/>
        </p:nvPicPr>
        <p:blipFill>
          <a:blip r:embed="rId5"/>
          <a:stretch>
            <a:fillRect/>
          </a:stretch>
        </p:blipFill>
        <p:spPr bwMode="auto">
          <a:xfrm>
            <a:off x="8151339" y="5266096"/>
            <a:ext cx="590863" cy="590863"/>
          </a:xfrm>
          <a:prstGeom prst="rect">
            <a:avLst/>
          </a:prstGeom>
          <a:noFill/>
        </p:spPr>
      </p:pic>
      <p:pic>
        <p:nvPicPr>
          <p:cNvPr id="210" name="Picture 2" descr="D:\Assets\Icons\classy-icons-set\png\128x128\image.png">
            <a:extLst>
              <a:ext uri="{FF2B5EF4-FFF2-40B4-BE49-F238E27FC236}">
                <a16:creationId xmlns:a16="http://schemas.microsoft.com/office/drawing/2014/main" id="{0A976B54-F3D0-411E-8F4E-6D02C2506F7E}"/>
              </a:ext>
            </a:extLst>
          </p:cNvPr>
          <p:cNvPicPr>
            <a:picLocks noChangeAspect="1" noChangeArrowheads="1"/>
          </p:cNvPicPr>
          <p:nvPr/>
        </p:nvPicPr>
        <p:blipFill>
          <a:blip r:embed="rId5"/>
          <a:stretch>
            <a:fillRect/>
          </a:stretch>
        </p:blipFill>
        <p:spPr bwMode="auto">
          <a:xfrm>
            <a:off x="7452995" y="3544175"/>
            <a:ext cx="590863" cy="590863"/>
          </a:xfrm>
          <a:prstGeom prst="rect">
            <a:avLst/>
          </a:prstGeom>
          <a:noFill/>
        </p:spPr>
      </p:pic>
      <p:pic>
        <p:nvPicPr>
          <p:cNvPr id="211" name="Picture 2" descr="D:\Assets\Icons\classy-icons-set\png\128x128\image.png">
            <a:extLst>
              <a:ext uri="{FF2B5EF4-FFF2-40B4-BE49-F238E27FC236}">
                <a16:creationId xmlns:a16="http://schemas.microsoft.com/office/drawing/2014/main" id="{B5A72401-561A-497B-A2C2-22EC374DD6F7}"/>
              </a:ext>
            </a:extLst>
          </p:cNvPr>
          <p:cNvPicPr>
            <a:picLocks noChangeAspect="1" noChangeArrowheads="1"/>
          </p:cNvPicPr>
          <p:nvPr/>
        </p:nvPicPr>
        <p:blipFill>
          <a:blip r:embed="rId5"/>
          <a:stretch>
            <a:fillRect/>
          </a:stretch>
        </p:blipFill>
        <p:spPr bwMode="auto">
          <a:xfrm>
            <a:off x="7454274" y="2127153"/>
            <a:ext cx="590863" cy="590863"/>
          </a:xfrm>
          <a:prstGeom prst="rect">
            <a:avLst/>
          </a:prstGeom>
          <a:noFill/>
        </p:spPr>
      </p:pic>
      <p:pic>
        <p:nvPicPr>
          <p:cNvPr id="212" name="Picture 3" descr="D:\MyPictures\MediaBank\DPM v2 protected workload logos (Exchange, SQL, SharePoint, Virtual Server)\SQL_bL.png">
            <a:extLst>
              <a:ext uri="{FF2B5EF4-FFF2-40B4-BE49-F238E27FC236}">
                <a16:creationId xmlns:a16="http://schemas.microsoft.com/office/drawing/2014/main" id="{0B72416C-D5B5-4CD8-80E8-95354DE9DF02}"/>
              </a:ext>
            </a:extLst>
          </p:cNvPr>
          <p:cNvPicPr>
            <a:picLocks noChangeAspect="1" noChangeArrowheads="1"/>
          </p:cNvPicPr>
          <p:nvPr/>
        </p:nvPicPr>
        <p:blipFill>
          <a:blip r:embed="rId7" cstate="print">
            <a:lum bright="-100000" contrast="-100000"/>
          </a:blip>
          <a:srcRect/>
          <a:stretch>
            <a:fillRect/>
          </a:stretch>
        </p:blipFill>
        <p:spPr bwMode="auto">
          <a:xfrm>
            <a:off x="9757523" y="1772437"/>
            <a:ext cx="1237558" cy="345852"/>
          </a:xfrm>
          <a:prstGeom prst="rect">
            <a:avLst/>
          </a:prstGeom>
          <a:noFill/>
          <a:ln w="9525">
            <a:noFill/>
            <a:miter lim="800000"/>
            <a:headEnd/>
            <a:tailEnd/>
          </a:ln>
          <a:effectLst/>
        </p:spPr>
      </p:pic>
    </p:spTree>
    <p:extLst>
      <p:ext uri="{BB962C8B-B14F-4D97-AF65-F5344CB8AC3E}">
        <p14:creationId xmlns:p14="http://schemas.microsoft.com/office/powerpoint/2010/main" val="34449220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lef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6"/>
                                        </p:tgtEl>
                                        <p:attrNameLst>
                                          <p:attrName>style.visibility</p:attrName>
                                        </p:attrNameLst>
                                      </p:cBhvr>
                                      <p:to>
                                        <p:strVal val="visible"/>
                                      </p:to>
                                    </p:set>
                                    <p:animEffect transition="in" filter="wipe(up)">
                                      <p:cBhvr>
                                        <p:cTn id="12" dur="500"/>
                                        <p:tgtEl>
                                          <p:spTgt spid="2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3"/>
                                        </p:tgtEl>
                                        <p:attrNameLst>
                                          <p:attrName>style.visibility</p:attrName>
                                        </p:attrNameLst>
                                      </p:cBhvr>
                                      <p:to>
                                        <p:strVal val="visible"/>
                                      </p:to>
                                    </p:set>
                                    <p:animEffect transition="in" filter="wipe(down)">
                                      <p:cBhvr>
                                        <p:cTn id="17" dur="500"/>
                                        <p:tgtEl>
                                          <p:spTgt spid="2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wipe(up)">
                                      <p:cBhvr>
                                        <p:cTn id="22" dur="500"/>
                                        <p:tgtEl>
                                          <p:spTgt spid="202"/>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1000"/>
                                        <p:tgtEl>
                                          <p:spTgt spid="205"/>
                                        </p:tgtEl>
                                      </p:cBhvr>
                                    </p:animEffect>
                                  </p:childTnLst>
                                </p:cTn>
                              </p:par>
                              <p:par>
                                <p:cTn id="26" presetID="0" presetClass="path" presetSubtype="0" accel="50000" decel="50000" fill="hold" nodeType="withEffect">
                                  <p:stCondLst>
                                    <p:cond delay="0"/>
                                  </p:stCondLst>
                                  <p:childTnLst>
                                    <p:animMotion origin="layout" path="M 3.88889E-6 3.26549E-6 L 3.88889E-6 0.30804 L -0.09896 0.30643 " pathEditMode="relative" rAng="0" ptsTypes="AAA">
                                      <p:cBhvr>
                                        <p:cTn id="27" dur="1000" fill="hold"/>
                                        <p:tgtEl>
                                          <p:spTgt spid="205"/>
                                        </p:tgtEl>
                                        <p:attrNameLst>
                                          <p:attrName>ppt_x</p:attrName>
                                          <p:attrName>ppt_y</p:attrName>
                                        </p:attrNameLst>
                                      </p:cBhvr>
                                      <p:rCtr x="-49" y="154"/>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00"/>
                                        </p:tgtEl>
                                        <p:attrNameLst>
                                          <p:attrName>style.visibility</p:attrName>
                                        </p:attrNameLst>
                                      </p:cBhvr>
                                      <p:to>
                                        <p:strVal val="visible"/>
                                      </p:to>
                                    </p:set>
                                    <p:animEffect transition="in" filter="wipe(up)">
                                      <p:cBhvr>
                                        <p:cTn id="32" dur="500"/>
                                        <p:tgtEl>
                                          <p:spTgt spid="200"/>
                                        </p:tgtEl>
                                      </p:cBhvr>
                                    </p:animEffect>
                                  </p:childTnLst>
                                </p:cTn>
                              </p:par>
                              <p:par>
                                <p:cTn id="33" presetID="1" presetClass="entr" presetSubtype="0" fill="hold" nodeType="withEffect">
                                  <p:stCondLst>
                                    <p:cond delay="0"/>
                                  </p:stCondLst>
                                  <p:childTnLst>
                                    <p:set>
                                      <p:cBhvr>
                                        <p:cTn id="34" dur="1" fill="hold">
                                          <p:stCondLst>
                                            <p:cond delay="0"/>
                                          </p:stCondLst>
                                        </p:cTn>
                                        <p:tgtEl>
                                          <p:spTgt spid="204"/>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205"/>
                                        </p:tgtEl>
                                        <p:attrNameLst>
                                          <p:attrName>style.visibility</p:attrName>
                                        </p:attrNameLst>
                                      </p:cBhvr>
                                      <p:to>
                                        <p:strVal val="hidden"/>
                                      </p:to>
                                    </p:set>
                                  </p:childTnLst>
                                </p:cTn>
                              </p:par>
                              <p:par>
                                <p:cTn id="37" presetID="0" presetClass="path" presetSubtype="0" accel="50000" decel="50000" fill="hold" nodeType="withEffect">
                                  <p:stCondLst>
                                    <p:cond delay="0"/>
                                  </p:stCondLst>
                                  <p:childTnLst>
                                    <p:animMotion origin="layout" path="M 1.11111E-6 -2.58094E-6 L 1.11111E-6 0.25255 L -0.03889 0.25301 " pathEditMode="relative" rAng="0" ptsTypes="AAA">
                                      <p:cBhvr>
                                        <p:cTn id="38" dur="1000" fill="hold"/>
                                        <p:tgtEl>
                                          <p:spTgt spid="204"/>
                                        </p:tgtEl>
                                        <p:attrNameLst>
                                          <p:attrName>ppt_x</p:attrName>
                                          <p:attrName>ppt_y</p:attrName>
                                        </p:attrNameLst>
                                      </p:cBhvr>
                                      <p:rCtr x="-19" y="127"/>
                                    </p:animMotion>
                                  </p:childTnLst>
                                </p:cTn>
                              </p:par>
                            </p:childTnLst>
                          </p:cTn>
                        </p:par>
                        <p:par>
                          <p:cTn id="39" fill="hold">
                            <p:stCondLst>
                              <p:cond delay="1000"/>
                            </p:stCondLst>
                            <p:childTnLst>
                              <p:par>
                                <p:cTn id="40" presetID="53" presetClass="entr" presetSubtype="0" fill="hold" nodeType="afterEffect">
                                  <p:stCondLst>
                                    <p:cond delay="0"/>
                                  </p:stCondLst>
                                  <p:childTnLst>
                                    <p:set>
                                      <p:cBhvr>
                                        <p:cTn id="41" dur="1" fill="hold">
                                          <p:stCondLst>
                                            <p:cond delay="0"/>
                                          </p:stCondLst>
                                        </p:cTn>
                                        <p:tgtEl>
                                          <p:spTgt spid="199"/>
                                        </p:tgtEl>
                                        <p:attrNameLst>
                                          <p:attrName>style.visibility</p:attrName>
                                        </p:attrNameLst>
                                      </p:cBhvr>
                                      <p:to>
                                        <p:strVal val="visible"/>
                                      </p:to>
                                    </p:set>
                                    <p:anim calcmode="lin" valueType="num">
                                      <p:cBhvr>
                                        <p:cTn id="42" dur="500" fill="hold"/>
                                        <p:tgtEl>
                                          <p:spTgt spid="199"/>
                                        </p:tgtEl>
                                        <p:attrNameLst>
                                          <p:attrName>ppt_w</p:attrName>
                                        </p:attrNameLst>
                                      </p:cBhvr>
                                      <p:tavLst>
                                        <p:tav tm="0">
                                          <p:val>
                                            <p:fltVal val="0"/>
                                          </p:val>
                                        </p:tav>
                                        <p:tav tm="100000">
                                          <p:val>
                                            <p:strVal val="#ppt_w"/>
                                          </p:val>
                                        </p:tav>
                                      </p:tavLst>
                                    </p:anim>
                                    <p:anim calcmode="lin" valueType="num">
                                      <p:cBhvr>
                                        <p:cTn id="43" dur="500" fill="hold"/>
                                        <p:tgtEl>
                                          <p:spTgt spid="199"/>
                                        </p:tgtEl>
                                        <p:attrNameLst>
                                          <p:attrName>ppt_h</p:attrName>
                                        </p:attrNameLst>
                                      </p:cBhvr>
                                      <p:tavLst>
                                        <p:tav tm="0">
                                          <p:val>
                                            <p:fltVal val="0"/>
                                          </p:val>
                                        </p:tav>
                                        <p:tav tm="100000">
                                          <p:val>
                                            <p:strVal val="#ppt_h"/>
                                          </p:val>
                                        </p:tav>
                                      </p:tavLst>
                                    </p:anim>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01"/>
                                        </p:tgtEl>
                                        <p:attrNameLst>
                                          <p:attrName>style.visibility</p:attrName>
                                        </p:attrNameLst>
                                      </p:cBhvr>
                                      <p:to>
                                        <p:strVal val="visible"/>
                                      </p:to>
                                    </p:set>
                                    <p:animEffect transition="in" filter="wipe(down)">
                                      <p:cBhvr>
                                        <p:cTn id="49" dur="500"/>
                                        <p:tgtEl>
                                          <p:spTgt spid="201"/>
                                        </p:tgtEl>
                                      </p:cBhvr>
                                    </p:animEffect>
                                  </p:childTnLst>
                                </p:cTn>
                              </p:par>
                              <p:par>
                                <p:cTn id="50" presetID="53" presetClass="exit" presetSubtype="0" fill="hold" nodeType="withEffect">
                                  <p:stCondLst>
                                    <p:cond delay="0"/>
                                  </p:stCondLst>
                                  <p:childTnLst>
                                    <p:anim calcmode="lin" valueType="num">
                                      <p:cBhvr>
                                        <p:cTn id="51" dur="500"/>
                                        <p:tgtEl>
                                          <p:spTgt spid="199"/>
                                        </p:tgtEl>
                                        <p:attrNameLst>
                                          <p:attrName>ppt_w</p:attrName>
                                        </p:attrNameLst>
                                      </p:cBhvr>
                                      <p:tavLst>
                                        <p:tav tm="0">
                                          <p:val>
                                            <p:strVal val="ppt_w"/>
                                          </p:val>
                                        </p:tav>
                                        <p:tav tm="100000">
                                          <p:val>
                                            <p:fltVal val="0"/>
                                          </p:val>
                                        </p:tav>
                                      </p:tavLst>
                                    </p:anim>
                                    <p:anim calcmode="lin" valueType="num">
                                      <p:cBhvr>
                                        <p:cTn id="52" dur="500"/>
                                        <p:tgtEl>
                                          <p:spTgt spid="199"/>
                                        </p:tgtEl>
                                        <p:attrNameLst>
                                          <p:attrName>ppt_h</p:attrName>
                                        </p:attrNameLst>
                                      </p:cBhvr>
                                      <p:tavLst>
                                        <p:tav tm="0">
                                          <p:val>
                                            <p:strVal val="ppt_h"/>
                                          </p:val>
                                        </p:tav>
                                        <p:tav tm="100000">
                                          <p:val>
                                            <p:fltVal val="0"/>
                                          </p:val>
                                        </p:tav>
                                      </p:tavLst>
                                    </p:anim>
                                    <p:animEffect transition="out" filter="fade">
                                      <p:cBhvr>
                                        <p:cTn id="53" dur="500"/>
                                        <p:tgtEl>
                                          <p:spTgt spid="199"/>
                                        </p:tgtEl>
                                      </p:cBhvr>
                                    </p:animEffect>
                                    <p:set>
                                      <p:cBhvr>
                                        <p:cTn id="54" dur="1" fill="hold">
                                          <p:stCondLst>
                                            <p:cond delay="499"/>
                                          </p:stCondLst>
                                        </p:cTn>
                                        <p:tgtEl>
                                          <p:spTgt spid="199"/>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09"/>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204"/>
                                        </p:tgtEl>
                                        <p:attrNameLst>
                                          <p:attrName>style.visibility</p:attrName>
                                        </p:attrNameLst>
                                      </p:cBhvr>
                                      <p:to>
                                        <p:strVal val="hidden"/>
                                      </p:to>
                                    </p:set>
                                  </p:childTnLst>
                                </p:cTn>
                              </p:par>
                              <p:par>
                                <p:cTn id="59" presetID="0" presetClass="path" presetSubtype="0" accel="50000" decel="50000" fill="hold" nodeType="withEffect">
                                  <p:stCondLst>
                                    <p:cond delay="0"/>
                                  </p:stCondLst>
                                  <p:childTnLst>
                                    <p:animMotion origin="layout" path="M -5.83333E-6 -1.3876E-7 L -5.83333E-6 -0.25255 L -0.07917 -0.25255 " pathEditMode="relative" ptsTypes="AAA">
                                      <p:cBhvr>
                                        <p:cTn id="60" dur="1000" fill="hold"/>
                                        <p:tgtEl>
                                          <p:spTgt spid="209"/>
                                        </p:tgtEl>
                                        <p:attrNameLst>
                                          <p:attrName>ppt_x</p:attrName>
                                          <p:attrName>ppt_y</p:attrName>
                                        </p:attrNameLst>
                                      </p:cBhvr>
                                    </p:animMotion>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07"/>
                                        </p:tgtEl>
                                        <p:attrNameLst>
                                          <p:attrName>style.visibility</p:attrName>
                                        </p:attrNameLst>
                                      </p:cBhvr>
                                      <p:to>
                                        <p:strVal val="visible"/>
                                      </p:to>
                                    </p:set>
                                    <p:animEffect transition="in" filter="wipe(down)">
                                      <p:cBhvr>
                                        <p:cTn id="65" dur="500"/>
                                        <p:tgtEl>
                                          <p:spTgt spid="207"/>
                                        </p:tgtEl>
                                      </p:cBhvr>
                                    </p:animEffect>
                                  </p:childTnLst>
                                </p:cTn>
                              </p:par>
                              <p:par>
                                <p:cTn id="66" presetID="1" presetClass="entr" presetSubtype="0" fill="hold" nodeType="withEffect">
                                  <p:stCondLst>
                                    <p:cond delay="0"/>
                                  </p:stCondLst>
                                  <p:childTnLst>
                                    <p:set>
                                      <p:cBhvr>
                                        <p:cTn id="67" dur="1" fill="hold">
                                          <p:stCondLst>
                                            <p:cond delay="0"/>
                                          </p:stCondLst>
                                        </p:cTn>
                                        <p:tgtEl>
                                          <p:spTgt spid="210"/>
                                        </p:tgtEl>
                                        <p:attrNameLst>
                                          <p:attrName>style.visibility</p:attrName>
                                        </p:attrNameLst>
                                      </p:cBhvr>
                                      <p:to>
                                        <p:strVal val="visible"/>
                                      </p:to>
                                    </p:set>
                                  </p:childTnLst>
                                </p:cTn>
                              </p:par>
                              <p:par>
                                <p:cTn id="68" presetID="1" presetClass="exit" presetSubtype="0" fill="hold" nodeType="withEffect">
                                  <p:stCondLst>
                                    <p:cond delay="0"/>
                                  </p:stCondLst>
                                  <p:childTnLst>
                                    <p:set>
                                      <p:cBhvr>
                                        <p:cTn id="69" dur="1" fill="hold">
                                          <p:stCondLst>
                                            <p:cond delay="0"/>
                                          </p:stCondLst>
                                        </p:cTn>
                                        <p:tgtEl>
                                          <p:spTgt spid="209"/>
                                        </p:tgtEl>
                                        <p:attrNameLst>
                                          <p:attrName>style.visibility</p:attrName>
                                        </p:attrNameLst>
                                      </p:cBhvr>
                                      <p:to>
                                        <p:strVal val="hidden"/>
                                      </p:to>
                                    </p:set>
                                  </p:childTnLst>
                                </p:cTn>
                              </p:par>
                              <p:par>
                                <p:cTn id="70" presetID="64" presetClass="path" presetSubtype="0" accel="50000" decel="50000" fill="hold" nodeType="withEffect">
                                  <p:stCondLst>
                                    <p:cond delay="0"/>
                                  </p:stCondLst>
                                  <p:childTnLst>
                                    <p:animMotion origin="layout" path="M -0.00312 -0.00069 L -0.00312 -0.21088 " pathEditMode="relative" rAng="0" ptsTypes="AA">
                                      <p:cBhvr>
                                        <p:cTn id="71" dur="1000" fill="hold"/>
                                        <p:tgtEl>
                                          <p:spTgt spid="210"/>
                                        </p:tgtEl>
                                        <p:attrNameLst>
                                          <p:attrName>ppt_x</p:attrName>
                                          <p:attrName>ppt_y</p:attrName>
                                        </p:attrNameLst>
                                      </p:cBhvr>
                                      <p:rCtr x="0" y="-105"/>
                                    </p:animMotion>
                                  </p:childTnLst>
                                </p:cTn>
                              </p:par>
                            </p:childTnLst>
                          </p:cTn>
                        </p:par>
                        <p:par>
                          <p:cTn id="72" fill="hold">
                            <p:stCondLst>
                              <p:cond delay="1000"/>
                            </p:stCondLst>
                            <p:childTnLst>
                              <p:par>
                                <p:cTn id="73" presetID="22" presetClass="entr" presetSubtype="2" fill="hold" grpId="0" nodeType="afterEffect">
                                  <p:stCondLst>
                                    <p:cond delay="0"/>
                                  </p:stCondLst>
                                  <p:childTnLst>
                                    <p:set>
                                      <p:cBhvr>
                                        <p:cTn id="74" dur="1" fill="hold">
                                          <p:stCondLst>
                                            <p:cond delay="0"/>
                                          </p:stCondLst>
                                        </p:cTn>
                                        <p:tgtEl>
                                          <p:spTgt spid="188"/>
                                        </p:tgtEl>
                                        <p:attrNameLst>
                                          <p:attrName>style.visibility</p:attrName>
                                        </p:attrNameLst>
                                      </p:cBhvr>
                                      <p:to>
                                        <p:strVal val="visible"/>
                                      </p:to>
                                    </p:set>
                                    <p:animEffect transition="in" filter="wipe(right)">
                                      <p:cBhvr>
                                        <p:cTn id="75" dur="500"/>
                                        <p:tgtEl>
                                          <p:spTgt spid="188"/>
                                        </p:tgtEl>
                                      </p:cBhvr>
                                    </p:animEffect>
                                  </p:childTnLst>
                                </p:cTn>
                              </p:par>
                              <p:par>
                                <p:cTn id="76" presetID="1" presetClass="entr" presetSubtype="0" fill="hold" nodeType="withEffect">
                                  <p:stCondLst>
                                    <p:cond delay="0"/>
                                  </p:stCondLst>
                                  <p:childTnLst>
                                    <p:set>
                                      <p:cBhvr>
                                        <p:cTn id="77" dur="1" fill="hold">
                                          <p:stCondLst>
                                            <p:cond delay="0"/>
                                          </p:stCondLst>
                                        </p:cTn>
                                        <p:tgtEl>
                                          <p:spTgt spid="211"/>
                                        </p:tgtEl>
                                        <p:attrNameLst>
                                          <p:attrName>style.visibility</p:attrName>
                                        </p:attrNameLst>
                                      </p:cBhvr>
                                      <p:to>
                                        <p:strVal val="visible"/>
                                      </p:to>
                                    </p:set>
                                  </p:childTnLst>
                                </p:cTn>
                              </p:par>
                              <p:par>
                                <p:cTn id="78" presetID="1" presetClass="exit" presetSubtype="0" fill="hold" nodeType="withEffect">
                                  <p:stCondLst>
                                    <p:cond delay="0"/>
                                  </p:stCondLst>
                                  <p:childTnLst>
                                    <p:set>
                                      <p:cBhvr>
                                        <p:cTn id="79" dur="1" fill="hold">
                                          <p:stCondLst>
                                            <p:cond delay="0"/>
                                          </p:stCondLst>
                                        </p:cTn>
                                        <p:tgtEl>
                                          <p:spTgt spid="210"/>
                                        </p:tgtEl>
                                        <p:attrNameLst>
                                          <p:attrName>style.visibility</p:attrName>
                                        </p:attrNameLst>
                                      </p:cBhvr>
                                      <p:to>
                                        <p:strVal val="hidden"/>
                                      </p:to>
                                    </p:set>
                                  </p:childTnLst>
                                </p:cTn>
                              </p:par>
                              <p:par>
                                <p:cTn id="80" presetID="35" presetClass="path" presetSubtype="0" accel="50000" decel="50000" fill="hold" nodeType="withEffect">
                                  <p:stCondLst>
                                    <p:cond delay="0"/>
                                  </p:stCondLst>
                                  <p:childTnLst>
                                    <p:animMotion origin="layout" path="M -0.00382 -0.00393 L -0.3125 0.00116 " pathEditMode="relative" rAng="0" ptsTypes="AA">
                                      <p:cBhvr>
                                        <p:cTn id="81" dur="1000" fill="hold"/>
                                        <p:tgtEl>
                                          <p:spTgt spid="211"/>
                                        </p:tgtEl>
                                        <p:attrNameLst>
                                          <p:attrName>ppt_x</p:attrName>
                                          <p:attrName>ppt_y</p:attrName>
                                        </p:attrNameLst>
                                      </p:cBhvr>
                                      <p:rCtr x="-154" y="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P spid="188" grpId="0" animBg="1"/>
      <p:bldP spid="200" grpId="0" animBg="1"/>
      <p:bldP spid="202" grpId="0" animBg="1"/>
      <p:bldP spid="203" grpId="0" animBg="1"/>
      <p:bldP spid="206" grpId="0" animBg="1"/>
      <p:bldP spid="20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10"/>
          <p:cNvSpPr>
            <a:spLocks noChangeAspect="1" noChangeArrowheads="1" noTextEdit="1"/>
          </p:cNvSpPr>
          <p:nvPr/>
        </p:nvSpPr>
        <p:spPr bwMode="auto">
          <a:xfrm>
            <a:off x="314174" y="2670426"/>
            <a:ext cx="286358" cy="28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37" name="TextBox 111"/>
          <p:cNvSpPr txBox="1"/>
          <p:nvPr/>
        </p:nvSpPr>
        <p:spPr>
          <a:xfrm>
            <a:off x="8853820" y="4248700"/>
            <a:ext cx="1862652" cy="409086"/>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defTabSz="896386">
              <a:defRPr/>
            </a:pPr>
            <a:r>
              <a:rPr lang="en-US" sz="1029" kern="0" dirty="0">
                <a:solidFill>
                  <a:schemeClr val="bg2">
                    <a:lumMod val="75000"/>
                  </a:schemeClr>
                </a:solidFill>
                <a:ea typeface="Segoe UI" panose="020B0502040204020203" pitchFamily="34" charset="0"/>
                <a:cs typeface="Segoe UI Semibold" panose="020B0702040204020203" pitchFamily="34" charset="0"/>
              </a:rPr>
              <a:t>Periodic VSS consistent cloud snapshots of production data</a:t>
            </a:r>
          </a:p>
        </p:txBody>
      </p:sp>
      <p:sp>
        <p:nvSpPr>
          <p:cNvPr id="340" name="TextBox 339"/>
          <p:cNvSpPr txBox="1"/>
          <p:nvPr/>
        </p:nvSpPr>
        <p:spPr>
          <a:xfrm>
            <a:off x="8375845" y="5836643"/>
            <a:ext cx="279929" cy="149354"/>
          </a:xfrm>
          <a:prstGeom prst="rect">
            <a:avLst/>
          </a:prstGeom>
          <a:noFill/>
        </p:spPr>
        <p:txBody>
          <a:bodyPr wrap="square" lIns="0" tIns="0" rIns="0" bIns="0" rtlCol="0">
            <a:spAutoFit/>
          </a:bodyPr>
          <a:lstStyle>
            <a:defPPr>
              <a:defRPr lang="en-US"/>
            </a:defPPr>
            <a:lvl1pPr algn="ctr">
              <a:lnSpc>
                <a:spcPct val="90000"/>
              </a:lnSpc>
              <a:spcAft>
                <a:spcPts val="600"/>
              </a:spcAft>
              <a:defRPr sz="1000" b="1">
                <a:solidFill>
                  <a:schemeClr val="tx1">
                    <a:lumMod val="50000"/>
                    <a:lumOff val="50000"/>
                  </a:schemeClr>
                </a:solidFill>
              </a:defRPr>
            </a:lvl1pPr>
          </a:lstStyle>
          <a:p>
            <a:r>
              <a:rPr lang="en-US" sz="1078" b="0" dirty="0">
                <a:solidFill>
                  <a:schemeClr val="tx1"/>
                </a:solidFill>
              </a:rPr>
              <a:t>NAS</a:t>
            </a:r>
          </a:p>
        </p:txBody>
      </p:sp>
      <p:sp>
        <p:nvSpPr>
          <p:cNvPr id="341" name="TextBox 340"/>
          <p:cNvSpPr txBox="1"/>
          <p:nvPr/>
        </p:nvSpPr>
        <p:spPr>
          <a:xfrm>
            <a:off x="7634675" y="5838155"/>
            <a:ext cx="377412" cy="149354"/>
          </a:xfrm>
          <a:prstGeom prst="rect">
            <a:avLst/>
          </a:prstGeom>
          <a:noFill/>
        </p:spPr>
        <p:txBody>
          <a:bodyPr wrap="square" lIns="0" tIns="0" rIns="0" bIns="0" rtlCol="0">
            <a:spAutoFit/>
          </a:bodyPr>
          <a:lstStyle>
            <a:defPPr>
              <a:defRPr lang="en-US"/>
            </a:defPPr>
            <a:lvl1pPr algn="ctr">
              <a:lnSpc>
                <a:spcPct val="90000"/>
              </a:lnSpc>
              <a:spcAft>
                <a:spcPts val="600"/>
              </a:spcAft>
              <a:defRPr sz="1000" b="1">
                <a:solidFill>
                  <a:schemeClr val="tx1">
                    <a:lumMod val="50000"/>
                    <a:lumOff val="50000"/>
                  </a:schemeClr>
                </a:solidFill>
              </a:defRPr>
            </a:lvl1pPr>
          </a:lstStyle>
          <a:p>
            <a:r>
              <a:rPr lang="en-US" sz="1078" b="0" dirty="0">
                <a:solidFill>
                  <a:schemeClr val="tx1"/>
                </a:solidFill>
              </a:rPr>
              <a:t>SAN</a:t>
            </a:r>
          </a:p>
        </p:txBody>
      </p:sp>
      <p:sp>
        <p:nvSpPr>
          <p:cNvPr id="123" name="TextBox 109"/>
          <p:cNvSpPr txBox="1"/>
          <p:nvPr/>
        </p:nvSpPr>
        <p:spPr>
          <a:xfrm>
            <a:off x="6226699" y="3500839"/>
            <a:ext cx="922628"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Azure</a:t>
            </a:r>
          </a:p>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Applications</a:t>
            </a:r>
          </a:p>
        </p:txBody>
      </p:sp>
      <p:sp>
        <p:nvSpPr>
          <p:cNvPr id="125" name="TextBox 109"/>
          <p:cNvSpPr txBox="1"/>
          <p:nvPr/>
        </p:nvSpPr>
        <p:spPr>
          <a:xfrm>
            <a:off x="4987618" y="3500839"/>
            <a:ext cx="1249866"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StorSimple </a:t>
            </a:r>
            <a:br>
              <a:rPr lang="en-US" sz="1078" kern="0" dirty="0">
                <a:latin typeface="Segoe UI" panose="020B0502040204020203" pitchFamily="34" charset="0"/>
                <a:ea typeface="Segoe UI" panose="020B0502040204020203" pitchFamily="34" charset="0"/>
                <a:cs typeface="Segoe UI" panose="020B0502040204020203" pitchFamily="34" charset="0"/>
              </a:rPr>
            </a:br>
            <a:r>
              <a:rPr lang="en-US" sz="1078" kern="0" dirty="0">
                <a:latin typeface="Segoe UI" panose="020B0502040204020203" pitchFamily="34" charset="0"/>
                <a:ea typeface="Segoe UI" panose="020B0502040204020203" pitchFamily="34" charset="0"/>
                <a:cs typeface="Segoe UI" panose="020B0502040204020203" pitchFamily="34" charset="0"/>
              </a:rPr>
              <a:t>Cloud Appliance</a:t>
            </a:r>
          </a:p>
        </p:txBody>
      </p:sp>
      <p:sp>
        <p:nvSpPr>
          <p:cNvPr id="135" name="TextBox 109"/>
          <p:cNvSpPr txBox="1"/>
          <p:nvPr/>
        </p:nvSpPr>
        <p:spPr>
          <a:xfrm>
            <a:off x="7968633" y="4590310"/>
            <a:ext cx="922628"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7FBA42"/>
                </a:solidFill>
                <a:latin typeface="Segoe UI" panose="020B0502040204020203" pitchFamily="34" charset="0"/>
                <a:ea typeface="Segoe UI" panose="020B0502040204020203" pitchFamily="34" charset="0"/>
                <a:cs typeface="Segoe UI" panose="020B0502040204020203" pitchFamily="34" charset="0"/>
              </a:rPr>
              <a:t>Internet</a:t>
            </a:r>
          </a:p>
        </p:txBody>
      </p:sp>
      <p:pic>
        <p:nvPicPr>
          <p:cNvPr id="98" name="Picture 97"/>
          <p:cNvPicPr>
            <a:picLocks noChangeAspect="1"/>
          </p:cNvPicPr>
          <p:nvPr/>
        </p:nvPicPr>
        <p:blipFill>
          <a:blip r:embed="rId3"/>
          <a:stretch>
            <a:fillRect/>
          </a:stretch>
        </p:blipFill>
        <p:spPr>
          <a:xfrm>
            <a:off x="6453874" y="3012916"/>
            <a:ext cx="485587" cy="378804"/>
          </a:xfrm>
          <a:prstGeom prst="rect">
            <a:avLst/>
          </a:prstGeom>
        </p:spPr>
      </p:pic>
      <p:sp>
        <p:nvSpPr>
          <p:cNvPr id="10" name="Title 9"/>
          <p:cNvSpPr>
            <a:spLocks noGrp="1"/>
          </p:cNvSpPr>
          <p:nvPr>
            <p:ph type="title"/>
          </p:nvPr>
        </p:nvSpPr>
        <p:spPr>
          <a:xfrm>
            <a:off x="314174" y="185767"/>
            <a:ext cx="11655840" cy="899537"/>
          </a:xfrm>
        </p:spPr>
        <p:txBody>
          <a:bodyPr>
            <a:normAutofit fontScale="90000"/>
          </a:bodyPr>
          <a:lstStyle/>
          <a:p>
            <a:r>
              <a:rPr lang="en-US" dirty="0">
                <a:solidFill>
                  <a:schemeClr val="accent1"/>
                </a:solidFill>
              </a:rPr>
              <a:t>StorSimple architecture: </a:t>
            </a:r>
            <a:br>
              <a:rPr lang="en-US" dirty="0">
                <a:solidFill>
                  <a:schemeClr val="accent1"/>
                </a:solidFill>
              </a:rPr>
            </a:br>
            <a:r>
              <a:rPr lang="en-US" dirty="0">
                <a:solidFill>
                  <a:schemeClr val="accent1"/>
                </a:solidFill>
              </a:rPr>
              <a:t>A new approach</a:t>
            </a:r>
          </a:p>
        </p:txBody>
      </p:sp>
      <p:pic>
        <p:nvPicPr>
          <p:cNvPr id="5" name="Graphic 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383" y="4295213"/>
            <a:ext cx="341129" cy="238790"/>
          </a:xfrm>
          <a:prstGeom prst="rect">
            <a:avLst/>
          </a:prstGeom>
        </p:spPr>
      </p:pic>
      <p:sp>
        <p:nvSpPr>
          <p:cNvPr id="82" name="TextBox 81"/>
          <p:cNvSpPr txBox="1"/>
          <p:nvPr/>
        </p:nvSpPr>
        <p:spPr>
          <a:xfrm>
            <a:off x="7213290" y="4970087"/>
            <a:ext cx="2093145" cy="239675"/>
          </a:xfrm>
          <a:prstGeom prst="rect">
            <a:avLst/>
          </a:prstGeom>
          <a:noFill/>
          <a:ln>
            <a:noFill/>
          </a:ln>
        </p:spPr>
        <p:txBody>
          <a:bodyPr vert="horz" wrap="square" lIns="91414" tIns="91414" rIns="91414" bIns="91414" rtlCol="0" anchor="ctr">
            <a:noAutofit/>
          </a:bodyPr>
          <a:lstStyle/>
          <a:p>
            <a:pPr defTabSz="914049">
              <a:defRPr/>
            </a:pPr>
            <a:r>
              <a:rPr lang="en-US" sz="1372" kern="0" dirty="0">
                <a:latin typeface="Segoe UI Semibold" panose="020B0702040204020203" pitchFamily="34" charset="0"/>
                <a:ea typeface="Segoe UI" panose="020B0502040204020203" pitchFamily="34" charset="0"/>
                <a:cs typeface="Segoe UI Semibold" panose="020B0702040204020203" pitchFamily="34" charset="0"/>
              </a:rPr>
              <a:t>Remote/branch offices</a:t>
            </a:r>
          </a:p>
        </p:txBody>
      </p:sp>
      <p:sp>
        <p:nvSpPr>
          <p:cNvPr id="100" name="Rectangle 99"/>
          <p:cNvSpPr/>
          <p:nvPr/>
        </p:nvSpPr>
        <p:spPr bwMode="auto">
          <a:xfrm>
            <a:off x="7186002" y="4870616"/>
            <a:ext cx="3440149" cy="1513786"/>
          </a:xfrm>
          <a:prstGeom prst="rect">
            <a:avLst/>
          </a:prstGeom>
          <a:noFill/>
          <a:ln w="15875" cap="rnd">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47" name="TextBox 346"/>
          <p:cNvSpPr txBox="1"/>
          <p:nvPr/>
        </p:nvSpPr>
        <p:spPr>
          <a:xfrm>
            <a:off x="1598535" y="4975717"/>
            <a:ext cx="2093145" cy="239675"/>
          </a:xfrm>
          <a:prstGeom prst="rect">
            <a:avLst/>
          </a:prstGeom>
          <a:noFill/>
          <a:ln>
            <a:noFill/>
          </a:ln>
        </p:spPr>
        <p:txBody>
          <a:bodyPr vert="horz" wrap="square" lIns="91414" tIns="91414" rIns="91414" bIns="91414" rtlCol="0" anchor="ctr">
            <a:noAutofit/>
          </a:bodyPr>
          <a:lstStyle/>
          <a:p>
            <a:pPr defTabSz="914049">
              <a:defRPr/>
            </a:pPr>
            <a:r>
              <a:rPr lang="en-US" sz="1372" kern="0" dirty="0">
                <a:latin typeface="Segoe UI Semibold" panose="020B0702040204020203" pitchFamily="34" charset="0"/>
                <a:ea typeface="Segoe UI" panose="020B0502040204020203" pitchFamily="34" charset="0"/>
                <a:cs typeface="Segoe UI Semibold" panose="020B0702040204020203" pitchFamily="34" charset="0"/>
              </a:rPr>
              <a:t>Customer datacenter </a:t>
            </a:r>
          </a:p>
        </p:txBody>
      </p:sp>
      <p:sp>
        <p:nvSpPr>
          <p:cNvPr id="160" name="TextBox 159"/>
          <p:cNvSpPr txBox="1"/>
          <p:nvPr/>
        </p:nvSpPr>
        <p:spPr>
          <a:xfrm>
            <a:off x="3144132" y="5548876"/>
            <a:ext cx="451313" cy="149354"/>
          </a:xfrm>
          <a:prstGeom prst="rect">
            <a:avLst/>
          </a:prstGeom>
          <a:noFill/>
        </p:spPr>
        <p:txBody>
          <a:bodyPr wrap="square" lIns="0" tIns="0" rIns="0" bIns="0" rtlCol="0">
            <a:spAutoFit/>
          </a:bodyPr>
          <a:lstStyle/>
          <a:p>
            <a:pPr algn="ctr">
              <a:lnSpc>
                <a:spcPct val="90000"/>
              </a:lnSpc>
              <a:spcAft>
                <a:spcPts val="588"/>
              </a:spcAft>
            </a:pPr>
            <a:r>
              <a:rPr lang="en-US" sz="1078" dirty="0"/>
              <a:t>SAN</a:t>
            </a:r>
          </a:p>
        </p:txBody>
      </p:sp>
      <p:cxnSp>
        <p:nvCxnSpPr>
          <p:cNvPr id="161" name="Straight Arrow Connector 160"/>
          <p:cNvCxnSpPr/>
          <p:nvPr/>
        </p:nvCxnSpPr>
        <p:spPr>
          <a:xfrm>
            <a:off x="3218703" y="5797382"/>
            <a:ext cx="302169" cy="0"/>
          </a:xfrm>
          <a:prstGeom prst="straightConnector1">
            <a:avLst/>
          </a:prstGeom>
          <a:ln w="19050">
            <a:solidFill>
              <a:schemeClr val="tx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3654463" y="5280637"/>
            <a:ext cx="1189780" cy="966741"/>
            <a:chOff x="2230675" y="5661919"/>
            <a:chExt cx="1213638" cy="986126"/>
          </a:xfrm>
        </p:grpSpPr>
        <p:cxnSp>
          <p:nvCxnSpPr>
            <p:cNvPr id="191" name="Straight Connector 190"/>
            <p:cNvCxnSpPr/>
            <p:nvPr/>
          </p:nvCxnSpPr>
          <p:spPr>
            <a:xfrm flipH="1" flipV="1">
              <a:off x="2779532" y="5728556"/>
              <a:ext cx="15026" cy="451539"/>
            </a:xfrm>
            <a:prstGeom prst="line">
              <a:avLst/>
            </a:prstGeom>
            <a:ln w="19050">
              <a:solidFill>
                <a:schemeClr val="bg1"/>
              </a:solidFill>
              <a:prstDash val="sysDot"/>
              <a:headEnd type="stealth"/>
              <a:tailEnd type="stealth"/>
            </a:ln>
          </p:spPr>
          <p:style>
            <a:lnRef idx="1">
              <a:schemeClr val="accent1"/>
            </a:lnRef>
            <a:fillRef idx="0">
              <a:schemeClr val="accent1"/>
            </a:fillRef>
            <a:effectRef idx="0">
              <a:schemeClr val="accent1"/>
            </a:effectRef>
            <a:fontRef idx="minor">
              <a:schemeClr val="tx1"/>
            </a:fontRef>
          </p:style>
        </p:cxnSp>
        <p:sp>
          <p:nvSpPr>
            <p:cNvPr id="192" name="TextBox 118"/>
            <p:cNvSpPr txBox="1"/>
            <p:nvPr/>
          </p:nvSpPr>
          <p:spPr>
            <a:xfrm>
              <a:off x="2819141" y="6393243"/>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VMware</a:t>
              </a:r>
            </a:p>
          </p:txBody>
        </p:sp>
        <p:sp>
          <p:nvSpPr>
            <p:cNvPr id="193" name="TextBox 118"/>
            <p:cNvSpPr txBox="1"/>
            <p:nvPr/>
          </p:nvSpPr>
          <p:spPr>
            <a:xfrm>
              <a:off x="2819142" y="6057007"/>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Linux</a:t>
              </a:r>
            </a:p>
          </p:txBody>
        </p:sp>
        <p:sp>
          <p:nvSpPr>
            <p:cNvPr id="194" name="TextBox 118"/>
            <p:cNvSpPr txBox="1"/>
            <p:nvPr/>
          </p:nvSpPr>
          <p:spPr>
            <a:xfrm>
              <a:off x="2819142" y="5727491"/>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Hyper-V</a:t>
              </a:r>
            </a:p>
          </p:txBody>
        </p:sp>
        <p:grpSp>
          <p:nvGrpSpPr>
            <p:cNvPr id="195" name="Group 194"/>
            <p:cNvGrpSpPr/>
            <p:nvPr/>
          </p:nvGrpSpPr>
          <p:grpSpPr>
            <a:xfrm>
              <a:off x="2230675" y="5661919"/>
              <a:ext cx="1213638" cy="986126"/>
              <a:chOff x="9039232" y="5228817"/>
              <a:chExt cx="872897" cy="709261"/>
            </a:xfrm>
          </p:grpSpPr>
          <p:sp>
            <p:nvSpPr>
              <p:cNvPr id="196" name="Rectangle 195"/>
              <p:cNvSpPr/>
              <p:nvPr/>
            </p:nvSpPr>
            <p:spPr bwMode="auto">
              <a:xfrm>
                <a:off x="9039232" y="5228817"/>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p:cNvSpPr/>
              <p:nvPr/>
            </p:nvSpPr>
            <p:spPr bwMode="auto">
              <a:xfrm>
                <a:off x="9039232" y="5465103"/>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p:cNvSpPr/>
              <p:nvPr/>
            </p:nvSpPr>
            <p:spPr bwMode="auto">
              <a:xfrm>
                <a:off x="9039232" y="5701900"/>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99" name="Group 198"/>
              <p:cNvGrpSpPr/>
              <p:nvPr/>
            </p:nvGrpSpPr>
            <p:grpSpPr>
              <a:xfrm>
                <a:off x="9187996" y="5323146"/>
                <a:ext cx="50279" cy="524925"/>
                <a:chOff x="9187996" y="5323146"/>
                <a:chExt cx="50279" cy="524925"/>
              </a:xfrm>
            </p:grpSpPr>
            <p:sp>
              <p:nvSpPr>
                <p:cNvPr id="200" name="Oval 124"/>
                <p:cNvSpPr>
                  <a:spLocks noChangeArrowheads="1"/>
                </p:cNvSpPr>
                <p:nvPr/>
              </p:nvSpPr>
              <p:spPr bwMode="auto">
                <a:xfrm>
                  <a:off x="9187996" y="5323146"/>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01" name="Oval 124"/>
                <p:cNvSpPr>
                  <a:spLocks noChangeArrowheads="1"/>
                </p:cNvSpPr>
                <p:nvPr/>
              </p:nvSpPr>
              <p:spPr bwMode="auto">
                <a:xfrm>
                  <a:off x="9187996" y="5560147"/>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02" name="Oval 124"/>
                <p:cNvSpPr>
                  <a:spLocks noChangeArrowheads="1"/>
                </p:cNvSpPr>
                <p:nvPr/>
              </p:nvSpPr>
              <p:spPr bwMode="auto">
                <a:xfrm>
                  <a:off x="9187996" y="5801981"/>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grpSp>
        </p:grpSp>
      </p:grpSp>
      <p:sp>
        <p:nvSpPr>
          <p:cNvPr id="103" name="Rectangle 102"/>
          <p:cNvSpPr/>
          <p:nvPr/>
        </p:nvSpPr>
        <p:spPr bwMode="auto">
          <a:xfrm>
            <a:off x="1598535" y="4876246"/>
            <a:ext cx="3412861" cy="1513786"/>
          </a:xfrm>
          <a:prstGeom prst="rect">
            <a:avLst/>
          </a:prstGeom>
          <a:noFill/>
          <a:ln w="15875" cap="rnd">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91" name="Picture 90"/>
          <p:cNvPicPr>
            <a:picLocks noChangeAspect="1"/>
          </p:cNvPicPr>
          <p:nvPr/>
        </p:nvPicPr>
        <p:blipFill>
          <a:blip r:embed="rId6"/>
          <a:stretch>
            <a:fillRect/>
          </a:stretch>
        </p:blipFill>
        <p:spPr>
          <a:xfrm>
            <a:off x="1718014" y="5536776"/>
            <a:ext cx="1329987" cy="339837"/>
          </a:xfrm>
          <a:prstGeom prst="rect">
            <a:avLst/>
          </a:prstGeom>
        </p:spPr>
      </p:pic>
      <p:sp>
        <p:nvSpPr>
          <p:cNvPr id="102" name="TextBox 101"/>
          <p:cNvSpPr txBox="1"/>
          <p:nvPr/>
        </p:nvSpPr>
        <p:spPr>
          <a:xfrm flipH="1">
            <a:off x="1718014" y="6060182"/>
            <a:ext cx="1746070" cy="165949"/>
          </a:xfrm>
          <a:prstGeom prst="rect">
            <a:avLst/>
          </a:prstGeom>
          <a:noFill/>
        </p:spPr>
        <p:txBody>
          <a:bodyPr wrap="square" lIns="0" tIns="0" rIns="0" bIns="0">
            <a:spAutoFit/>
          </a:bodyPr>
          <a:lstStyle/>
          <a:p>
            <a:pPr defTabSz="658914">
              <a:defRPr/>
            </a:pPr>
            <a:r>
              <a:rPr lang="en-US" sz="1078" kern="0" dirty="0">
                <a:solidFill>
                  <a:schemeClr val="accent1"/>
                </a:solidFill>
                <a:cs typeface="Segoe UI Semibold" panose="020B0702040204020203" pitchFamily="34" charset="0"/>
              </a:rPr>
              <a:t>StorSimple </a:t>
            </a:r>
            <a:r>
              <a:rPr lang="en-US" sz="1078" kern="0" dirty="0">
                <a:solidFill>
                  <a:schemeClr val="accent1"/>
                </a:solidFill>
                <a:latin typeface="Segoe UI Semibold" panose="020B0702040204020203" pitchFamily="34" charset="0"/>
                <a:cs typeface="Segoe UI Semibold" panose="020B0702040204020203" pitchFamily="34" charset="0"/>
              </a:rPr>
              <a:t>Physical</a:t>
            </a:r>
            <a:r>
              <a:rPr lang="en-US" sz="1078" kern="0" dirty="0">
                <a:solidFill>
                  <a:schemeClr val="accent1"/>
                </a:solidFill>
                <a:cs typeface="Segoe UI Semibold" panose="020B0702040204020203" pitchFamily="34" charset="0"/>
              </a:rPr>
              <a:t> Array </a:t>
            </a:r>
          </a:p>
        </p:txBody>
      </p:sp>
      <p:sp>
        <p:nvSpPr>
          <p:cNvPr id="115" name="TextBox 114"/>
          <p:cNvSpPr txBox="1"/>
          <p:nvPr/>
        </p:nvSpPr>
        <p:spPr>
          <a:xfrm flipH="1">
            <a:off x="7339126" y="6054552"/>
            <a:ext cx="1746070" cy="165949"/>
          </a:xfrm>
          <a:prstGeom prst="rect">
            <a:avLst/>
          </a:prstGeom>
          <a:noFill/>
        </p:spPr>
        <p:txBody>
          <a:bodyPr wrap="square" lIns="0" tIns="0" rIns="0" bIns="0">
            <a:spAutoFit/>
          </a:bodyPr>
          <a:lstStyle/>
          <a:p>
            <a:pPr defTabSz="658914">
              <a:defRPr/>
            </a:pPr>
            <a:r>
              <a:rPr lang="en-US" sz="1078" kern="0" dirty="0">
                <a:solidFill>
                  <a:schemeClr val="accent1"/>
                </a:solidFill>
                <a:cs typeface="Segoe UI Semibold" panose="020B0702040204020203" pitchFamily="34" charset="0"/>
              </a:rPr>
              <a:t>StorSimple </a:t>
            </a:r>
            <a:r>
              <a:rPr lang="en-US" sz="1078" kern="0" dirty="0">
                <a:solidFill>
                  <a:schemeClr val="accent1"/>
                </a:solidFill>
                <a:latin typeface="Segoe UI Semibold" panose="020B0702040204020203" pitchFamily="34" charset="0"/>
                <a:cs typeface="Segoe UI Semibold" panose="020B0702040204020203" pitchFamily="34" charset="0"/>
              </a:rPr>
              <a:t>Virtual</a:t>
            </a:r>
            <a:r>
              <a:rPr lang="en-US" sz="1078" kern="0" dirty="0">
                <a:solidFill>
                  <a:schemeClr val="accent1"/>
                </a:solidFill>
                <a:cs typeface="Segoe UI Semibold" panose="020B0702040204020203" pitchFamily="34" charset="0"/>
              </a:rPr>
              <a:t> Array </a:t>
            </a:r>
          </a:p>
        </p:txBody>
      </p:sp>
      <p:pic>
        <p:nvPicPr>
          <p:cNvPr id="116" name="Picture 115"/>
          <p:cNvPicPr>
            <a:picLocks noChangeAspect="1"/>
          </p:cNvPicPr>
          <p:nvPr/>
        </p:nvPicPr>
        <p:blipFill>
          <a:blip r:embed="rId7"/>
          <a:stretch>
            <a:fillRect/>
          </a:stretch>
        </p:blipFill>
        <p:spPr>
          <a:xfrm>
            <a:off x="7625856" y="5342749"/>
            <a:ext cx="395053" cy="403509"/>
          </a:xfrm>
          <a:prstGeom prst="rect">
            <a:avLst/>
          </a:prstGeom>
        </p:spPr>
      </p:pic>
      <p:pic>
        <p:nvPicPr>
          <p:cNvPr id="117" name="Picture 116"/>
          <p:cNvPicPr>
            <a:picLocks noChangeAspect="1"/>
          </p:cNvPicPr>
          <p:nvPr/>
        </p:nvPicPr>
        <p:blipFill>
          <a:blip r:embed="rId8"/>
          <a:stretch>
            <a:fillRect/>
          </a:stretch>
        </p:blipFill>
        <p:spPr>
          <a:xfrm>
            <a:off x="8260672" y="5342749"/>
            <a:ext cx="510277" cy="387039"/>
          </a:xfrm>
          <a:prstGeom prst="rect">
            <a:avLst/>
          </a:prstGeom>
        </p:spPr>
      </p:pic>
      <p:grpSp>
        <p:nvGrpSpPr>
          <p:cNvPr id="133" name="Group 132"/>
          <p:cNvGrpSpPr/>
          <p:nvPr/>
        </p:nvGrpSpPr>
        <p:grpSpPr>
          <a:xfrm>
            <a:off x="9275575" y="5275007"/>
            <a:ext cx="1189780" cy="966741"/>
            <a:chOff x="2230675" y="5661919"/>
            <a:chExt cx="1213638" cy="986126"/>
          </a:xfrm>
        </p:grpSpPr>
        <p:cxnSp>
          <p:nvCxnSpPr>
            <p:cNvPr id="134" name="Straight Connector 133"/>
            <p:cNvCxnSpPr/>
            <p:nvPr/>
          </p:nvCxnSpPr>
          <p:spPr>
            <a:xfrm flipH="1" flipV="1">
              <a:off x="2779532" y="5728556"/>
              <a:ext cx="15026" cy="451539"/>
            </a:xfrm>
            <a:prstGeom prst="line">
              <a:avLst/>
            </a:prstGeom>
            <a:ln w="19050">
              <a:solidFill>
                <a:schemeClr val="bg1"/>
              </a:solidFill>
              <a:prstDash val="sysDot"/>
              <a:headEnd type="stealth"/>
              <a:tailEnd type="stealth"/>
            </a:ln>
          </p:spPr>
          <p:style>
            <a:lnRef idx="1">
              <a:schemeClr val="accent1"/>
            </a:lnRef>
            <a:fillRef idx="0">
              <a:schemeClr val="accent1"/>
            </a:fillRef>
            <a:effectRef idx="0">
              <a:schemeClr val="accent1"/>
            </a:effectRef>
            <a:fontRef idx="minor">
              <a:schemeClr val="tx1"/>
            </a:fontRef>
          </p:style>
        </p:cxnSp>
        <p:sp>
          <p:nvSpPr>
            <p:cNvPr id="137" name="TextBox 118"/>
            <p:cNvSpPr txBox="1"/>
            <p:nvPr/>
          </p:nvSpPr>
          <p:spPr>
            <a:xfrm>
              <a:off x="2819141" y="6393243"/>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VMware</a:t>
              </a:r>
            </a:p>
          </p:txBody>
        </p:sp>
        <p:sp>
          <p:nvSpPr>
            <p:cNvPr id="139" name="TextBox 118"/>
            <p:cNvSpPr txBox="1"/>
            <p:nvPr/>
          </p:nvSpPr>
          <p:spPr>
            <a:xfrm>
              <a:off x="2819142" y="6057007"/>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Linux</a:t>
              </a:r>
            </a:p>
          </p:txBody>
        </p:sp>
        <p:sp>
          <p:nvSpPr>
            <p:cNvPr id="140" name="TextBox 118"/>
            <p:cNvSpPr txBox="1"/>
            <p:nvPr/>
          </p:nvSpPr>
          <p:spPr>
            <a:xfrm>
              <a:off x="2819142" y="5727491"/>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Hyper-V</a:t>
              </a:r>
            </a:p>
          </p:txBody>
        </p:sp>
        <p:grpSp>
          <p:nvGrpSpPr>
            <p:cNvPr id="146" name="Group 145"/>
            <p:cNvGrpSpPr/>
            <p:nvPr/>
          </p:nvGrpSpPr>
          <p:grpSpPr>
            <a:xfrm>
              <a:off x="2230675" y="5661919"/>
              <a:ext cx="1213638" cy="986126"/>
              <a:chOff x="9039232" y="5228817"/>
              <a:chExt cx="872897" cy="709261"/>
            </a:xfrm>
          </p:grpSpPr>
          <p:sp>
            <p:nvSpPr>
              <p:cNvPr id="152" name="Rectangle 151"/>
              <p:cNvSpPr/>
              <p:nvPr/>
            </p:nvSpPr>
            <p:spPr bwMode="auto">
              <a:xfrm>
                <a:off x="9039232" y="5228817"/>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a:off x="9039232" y="5465103"/>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9039232" y="5701900"/>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58" name="Group 157"/>
              <p:cNvGrpSpPr/>
              <p:nvPr/>
            </p:nvGrpSpPr>
            <p:grpSpPr>
              <a:xfrm>
                <a:off x="9187996" y="5323146"/>
                <a:ext cx="50279" cy="524925"/>
                <a:chOff x="9187996" y="5323146"/>
                <a:chExt cx="50279" cy="524925"/>
              </a:xfrm>
            </p:grpSpPr>
            <p:sp>
              <p:nvSpPr>
                <p:cNvPr id="159" name="Oval 124"/>
                <p:cNvSpPr>
                  <a:spLocks noChangeArrowheads="1"/>
                </p:cNvSpPr>
                <p:nvPr/>
              </p:nvSpPr>
              <p:spPr bwMode="auto">
                <a:xfrm>
                  <a:off x="9187996" y="5323146"/>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162" name="Oval 124"/>
                <p:cNvSpPr>
                  <a:spLocks noChangeArrowheads="1"/>
                </p:cNvSpPr>
                <p:nvPr/>
              </p:nvSpPr>
              <p:spPr bwMode="auto">
                <a:xfrm>
                  <a:off x="9187996" y="5560147"/>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163" name="Oval 124"/>
                <p:cNvSpPr>
                  <a:spLocks noChangeArrowheads="1"/>
                </p:cNvSpPr>
                <p:nvPr/>
              </p:nvSpPr>
              <p:spPr bwMode="auto">
                <a:xfrm>
                  <a:off x="9187996" y="5801981"/>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grpSp>
        </p:grpSp>
      </p:grpSp>
      <p:pic>
        <p:nvPicPr>
          <p:cNvPr id="164" name="Picture 163"/>
          <p:cNvPicPr>
            <a:picLocks noChangeAspect="1"/>
          </p:cNvPicPr>
          <p:nvPr/>
        </p:nvPicPr>
        <p:blipFill>
          <a:blip r:embed="rId9"/>
          <a:stretch>
            <a:fillRect/>
          </a:stretch>
        </p:blipFill>
        <p:spPr>
          <a:xfrm>
            <a:off x="4286009" y="2133399"/>
            <a:ext cx="3654244" cy="2149302"/>
          </a:xfrm>
          <a:prstGeom prst="rect">
            <a:avLst/>
          </a:prstGeom>
        </p:spPr>
      </p:pic>
      <p:cxnSp>
        <p:nvCxnSpPr>
          <p:cNvPr id="165" name="Straight Connector 164"/>
          <p:cNvCxnSpPr/>
          <p:nvPr/>
        </p:nvCxnSpPr>
        <p:spPr>
          <a:xfrm flipH="1">
            <a:off x="3294506" y="3648566"/>
            <a:ext cx="954847" cy="0"/>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cxnSp>
        <p:nvCxnSpPr>
          <p:cNvPr id="166" name="Straight Connector 165"/>
          <p:cNvCxnSpPr/>
          <p:nvPr/>
        </p:nvCxnSpPr>
        <p:spPr>
          <a:xfrm>
            <a:off x="3294505" y="3648567"/>
            <a:ext cx="0" cy="1201873"/>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grpSp>
        <p:nvGrpSpPr>
          <p:cNvPr id="167" name="Group 166"/>
          <p:cNvGrpSpPr/>
          <p:nvPr/>
        </p:nvGrpSpPr>
        <p:grpSpPr>
          <a:xfrm flipH="1">
            <a:off x="7968632" y="3648567"/>
            <a:ext cx="930559" cy="1201873"/>
            <a:chOff x="9510753" y="3772747"/>
            <a:chExt cx="949219" cy="1225973"/>
          </a:xfrm>
        </p:grpSpPr>
        <p:cxnSp>
          <p:nvCxnSpPr>
            <p:cNvPr id="168" name="Straight Connector 167"/>
            <p:cNvCxnSpPr/>
            <p:nvPr/>
          </p:nvCxnSpPr>
          <p:spPr>
            <a:xfrm>
              <a:off x="9510754" y="3772747"/>
              <a:ext cx="949218" cy="0"/>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cxnSp>
          <p:nvCxnSpPr>
            <p:cNvPr id="169" name="Straight Connector 168"/>
            <p:cNvCxnSpPr/>
            <p:nvPr/>
          </p:nvCxnSpPr>
          <p:spPr>
            <a:xfrm flipH="1">
              <a:off x="9510753" y="3772747"/>
              <a:ext cx="0" cy="1225973"/>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grpSp>
      <p:pic>
        <p:nvPicPr>
          <p:cNvPr id="170" name="Picture 169"/>
          <p:cNvPicPr>
            <a:picLocks noChangeAspect="1"/>
          </p:cNvPicPr>
          <p:nvPr/>
        </p:nvPicPr>
        <p:blipFill>
          <a:blip r:embed="rId7"/>
          <a:stretch>
            <a:fillRect/>
          </a:stretch>
        </p:blipFill>
        <p:spPr>
          <a:xfrm>
            <a:off x="5426762" y="3000549"/>
            <a:ext cx="395053" cy="403509"/>
          </a:xfrm>
          <a:prstGeom prst="rect">
            <a:avLst/>
          </a:prstGeom>
        </p:spPr>
      </p:pic>
      <p:sp>
        <p:nvSpPr>
          <p:cNvPr id="173" name="TextBox 172"/>
          <p:cNvSpPr txBox="1"/>
          <p:nvPr/>
        </p:nvSpPr>
        <p:spPr>
          <a:xfrm flipH="1">
            <a:off x="5612092" y="3986600"/>
            <a:ext cx="1002076" cy="165949"/>
          </a:xfrm>
          <a:prstGeom prst="rect">
            <a:avLst/>
          </a:prstGeom>
          <a:noFill/>
        </p:spPr>
        <p:txBody>
          <a:bodyPr wrap="square" lIns="0" tIns="0" rIns="0" bIns="0">
            <a:spAutoFit/>
          </a:bodyPr>
          <a:lstStyle/>
          <a:p>
            <a:pPr defTabSz="658914">
              <a:defRPr/>
            </a:pPr>
            <a:r>
              <a:rPr lang="en-US" sz="1078" kern="0" dirty="0">
                <a:solidFill>
                  <a:schemeClr val="accent1"/>
                </a:solidFill>
                <a:latin typeface="Segoe UI Semibold" panose="020B0702040204020203" pitchFamily="34" charset="0"/>
                <a:cs typeface="Segoe UI Semibold" panose="020B0702040204020203" pitchFamily="34" charset="0"/>
              </a:rPr>
              <a:t>Microsoft Azure</a:t>
            </a:r>
          </a:p>
        </p:txBody>
      </p:sp>
      <p:pic>
        <p:nvPicPr>
          <p:cNvPr id="62" name="Graphic 6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53938" y="3526075"/>
            <a:ext cx="290505" cy="281427"/>
          </a:xfrm>
          <a:prstGeom prst="rect">
            <a:avLst/>
          </a:prstGeom>
        </p:spPr>
      </p:pic>
      <p:pic>
        <p:nvPicPr>
          <p:cNvPr id="174" name="Graphic 6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52873" y="3526075"/>
            <a:ext cx="290505" cy="281427"/>
          </a:xfrm>
          <a:prstGeom prst="rect">
            <a:avLst/>
          </a:prstGeom>
        </p:spPr>
      </p:pic>
      <p:sp>
        <p:nvSpPr>
          <p:cNvPr id="175" name="TextBox 109"/>
          <p:cNvSpPr txBox="1"/>
          <p:nvPr/>
        </p:nvSpPr>
        <p:spPr>
          <a:xfrm>
            <a:off x="3278437" y="4590310"/>
            <a:ext cx="922628"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7FBA42"/>
                </a:solidFill>
                <a:latin typeface="Segoe UI" panose="020B0502040204020203" pitchFamily="34" charset="0"/>
                <a:ea typeface="Segoe UI" panose="020B0502040204020203" pitchFamily="34" charset="0"/>
                <a:cs typeface="Segoe UI" panose="020B0502040204020203" pitchFamily="34" charset="0"/>
              </a:rPr>
              <a:t>Internet</a:t>
            </a:r>
          </a:p>
        </p:txBody>
      </p:sp>
      <p:pic>
        <p:nvPicPr>
          <p:cNvPr id="176" name="Graphic 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9187" y="4295213"/>
            <a:ext cx="341129" cy="238790"/>
          </a:xfrm>
          <a:prstGeom prst="rect">
            <a:avLst/>
          </a:prstGeom>
        </p:spPr>
      </p:pic>
    </p:spTree>
    <p:extLst>
      <p:ext uri="{BB962C8B-B14F-4D97-AF65-F5344CB8AC3E}">
        <p14:creationId xmlns:p14="http://schemas.microsoft.com/office/powerpoint/2010/main" val="1952564448"/>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374024" y="4245134"/>
            <a:ext cx="4174916" cy="16140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1176"/>
              </a:spcAft>
              <a:defRPr/>
            </a:pPr>
            <a:r>
              <a:rPr lang="en-US" sz="1765" kern="0" dirty="0">
                <a:solidFill>
                  <a:schemeClr val="tx1"/>
                </a:solidFill>
                <a:cs typeface="Segoe UI" panose="020B0502040204020203" pitchFamily="34" charset="0"/>
              </a:rPr>
              <a:t>Lower total storage costs by </a:t>
            </a:r>
            <a:r>
              <a:rPr lang="en-US" sz="1765" kern="0" dirty="0">
                <a:solidFill>
                  <a:schemeClr val="accent1"/>
                </a:solidFill>
                <a:latin typeface="Segoe UI Semibold" panose="020B0702040204020203" pitchFamily="34" charset="0"/>
                <a:cs typeface="Segoe UI Semibold" panose="020B0702040204020203" pitchFamily="34" charset="0"/>
              </a:rPr>
              <a:t>up to 60%</a:t>
            </a:r>
          </a:p>
          <a:p>
            <a:pPr defTabSz="914102" fontAlgn="base">
              <a:spcBef>
                <a:spcPct val="0"/>
              </a:spcBef>
              <a:spcAft>
                <a:spcPts val="1176"/>
              </a:spcAft>
              <a:defRPr/>
            </a:pPr>
            <a:r>
              <a:rPr lang="en-US" sz="1765" kern="0" dirty="0">
                <a:solidFill>
                  <a:schemeClr val="tx1"/>
                </a:solidFill>
                <a:cs typeface="Segoe UI" panose="020B0502040204020203" pitchFamily="34" charset="0"/>
              </a:rPr>
              <a:t>Improve data protection</a:t>
            </a:r>
          </a:p>
          <a:p>
            <a:pPr defTabSz="914102" fontAlgn="base">
              <a:spcBef>
                <a:spcPct val="0"/>
              </a:spcBef>
              <a:spcAft>
                <a:spcPts val="1176"/>
              </a:spcAft>
              <a:defRPr/>
            </a:pPr>
            <a:r>
              <a:rPr lang="en-US" sz="1765" kern="0" dirty="0">
                <a:solidFill>
                  <a:schemeClr val="tx1"/>
                </a:solidFill>
                <a:cs typeface="Segoe UI" panose="020B0502040204020203" pitchFamily="34" charset="0"/>
              </a:rPr>
              <a:t>Increase storage agility</a:t>
            </a:r>
          </a:p>
          <a:p>
            <a:pPr defTabSz="914102" fontAlgn="base">
              <a:spcBef>
                <a:spcPct val="0"/>
              </a:spcBef>
              <a:spcAft>
                <a:spcPts val="1176"/>
              </a:spcAft>
              <a:defRPr/>
            </a:pPr>
            <a:r>
              <a:rPr lang="en-US" sz="1765" kern="0" dirty="0">
                <a:solidFill>
                  <a:schemeClr val="tx1"/>
                </a:solidFill>
                <a:cs typeface="Segoe UI" panose="020B0502040204020203" pitchFamily="34" charset="0"/>
              </a:rPr>
              <a:t>Enable virtually bottomless storage </a:t>
            </a:r>
          </a:p>
          <a:p>
            <a:pPr defTabSz="914102" fontAlgn="base">
              <a:spcBef>
                <a:spcPct val="0"/>
              </a:spcBef>
              <a:spcAft>
                <a:spcPts val="1176"/>
              </a:spcAft>
              <a:defRPr/>
            </a:pPr>
            <a:endParaRPr lang="en-US" sz="1765" kern="0" dirty="0">
              <a:solidFill>
                <a:schemeClr val="tx1"/>
              </a:solidFill>
              <a:latin typeface="+mj-lt"/>
              <a:cs typeface="Segoe UI" panose="020B0502040204020203" pitchFamily="34" charset="0"/>
            </a:endParaRPr>
          </a:p>
        </p:txBody>
      </p:sp>
      <p:sp>
        <p:nvSpPr>
          <p:cNvPr id="171" name="TextBox 170"/>
          <p:cNvSpPr txBox="1"/>
          <p:nvPr/>
        </p:nvSpPr>
        <p:spPr>
          <a:xfrm>
            <a:off x="384997" y="1170544"/>
            <a:ext cx="11939962" cy="452443"/>
          </a:xfrm>
          <a:prstGeom prst="rect">
            <a:avLst/>
          </a:prstGeom>
          <a:noFill/>
          <a:ln>
            <a:noFill/>
          </a:ln>
        </p:spPr>
        <p:txBody>
          <a:bodyPr wrap="square" lIns="0" tIns="143407" rIns="179259" bIns="143407" rtlCol="0" anchor="b" anchorCtr="0">
            <a:noAutofit/>
          </a:bodyPr>
          <a:lstStyle/>
          <a:p>
            <a:pPr defTabSz="896214">
              <a:spcBef>
                <a:spcPts val="1567"/>
              </a:spcBef>
              <a:spcAft>
                <a:spcPts val="588"/>
              </a:spcAft>
              <a:defRPr/>
            </a:pPr>
            <a:endParaRPr lang="en-US" sz="1961" kern="0" dirty="0">
              <a:solidFill>
                <a:schemeClr val="accent1"/>
              </a:solidFill>
              <a:latin typeface="Segoe UI" panose="020B0502040204020203" pitchFamily="34" charset="0"/>
              <a:cs typeface="Segoe UI" panose="020B0502040204020203" pitchFamily="34" charset="0"/>
            </a:endParaRPr>
          </a:p>
        </p:txBody>
      </p:sp>
      <p:sp>
        <p:nvSpPr>
          <p:cNvPr id="172" name="Rectangle 171"/>
          <p:cNvSpPr/>
          <p:nvPr/>
        </p:nvSpPr>
        <p:spPr bwMode="auto">
          <a:xfrm>
            <a:off x="803815" y="3201425"/>
            <a:ext cx="2358099" cy="32276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927" fontAlgn="base">
              <a:spcBef>
                <a:spcPct val="0"/>
              </a:spcBef>
              <a:spcAft>
                <a:spcPts val="2353"/>
              </a:spcAft>
              <a:defRPr/>
            </a:pPr>
            <a:endParaRPr lang="en-US" sz="1567" kern="0" dirty="0">
              <a:solidFill>
                <a:schemeClr val="tx1"/>
              </a:solidFill>
            </a:endParaRPr>
          </a:p>
        </p:txBody>
      </p:sp>
      <p:sp>
        <p:nvSpPr>
          <p:cNvPr id="16" name="AutoShape 10"/>
          <p:cNvSpPr>
            <a:spLocks noChangeAspect="1" noChangeArrowheads="1" noTextEdit="1"/>
          </p:cNvSpPr>
          <p:nvPr/>
        </p:nvSpPr>
        <p:spPr bwMode="auto">
          <a:xfrm>
            <a:off x="6678988" y="4673765"/>
            <a:ext cx="286318" cy="286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ysClr val="windowText" lastClr="000000"/>
              </a:solidFill>
            </a:endParaRPr>
          </a:p>
        </p:txBody>
      </p:sp>
      <p:sp>
        <p:nvSpPr>
          <p:cNvPr id="10" name="Title 9"/>
          <p:cNvSpPr>
            <a:spLocks noGrp="1"/>
          </p:cNvSpPr>
          <p:nvPr>
            <p:ph type="title"/>
          </p:nvPr>
        </p:nvSpPr>
        <p:spPr>
          <a:xfrm>
            <a:off x="314994" y="186227"/>
            <a:ext cx="11413231" cy="899409"/>
          </a:xfrm>
        </p:spPr>
        <p:txBody>
          <a:bodyPr/>
          <a:lstStyle/>
          <a:p>
            <a:r>
              <a:rPr lang="en-US" dirty="0"/>
              <a:t>How StorSimple works</a:t>
            </a:r>
          </a:p>
        </p:txBody>
      </p:sp>
      <p:sp>
        <p:nvSpPr>
          <p:cNvPr id="65" name="Round Single Corner Rectangle 64"/>
          <p:cNvSpPr/>
          <p:nvPr/>
        </p:nvSpPr>
        <p:spPr bwMode="auto">
          <a:xfrm>
            <a:off x="724501" y="2895088"/>
            <a:ext cx="4271506" cy="3838938"/>
          </a:xfrm>
          <a:prstGeom prst="round1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a:xfrm>
            <a:off x="6678989" y="2436683"/>
            <a:ext cx="4391237" cy="1297423"/>
          </a:xfrm>
          <a:prstGeom prst="rect">
            <a:avLst/>
          </a:prstGeom>
        </p:spPr>
        <p:txBody>
          <a:bodyPr wrap="square">
            <a:spAutoFit/>
          </a:bodyPr>
          <a:lstStyle/>
          <a:p>
            <a:pPr defTabSz="896214">
              <a:defRPr/>
            </a:pPr>
            <a:r>
              <a:rPr lang="en-US" sz="1961" kern="0" dirty="0">
                <a:solidFill>
                  <a:sysClr val="windowText" lastClr="000000"/>
                </a:solidFill>
                <a:latin typeface="Segoe UI Semibold" panose="020B0702040204020203" pitchFamily="34" charset="0"/>
                <a:cs typeface="Segoe UI Semibold" panose="020B0702040204020203" pitchFamily="34" charset="0"/>
              </a:rPr>
              <a:t>However, the data in the cloud is still safe and reliably accessible.</a:t>
            </a:r>
          </a:p>
          <a:p>
            <a:pPr defTabSz="896214">
              <a:defRPr/>
            </a:pPr>
            <a:endParaRPr lang="en-US" sz="1961" kern="0" dirty="0">
              <a:solidFill>
                <a:sysClr val="windowText" lastClr="000000"/>
              </a:solidFill>
              <a:latin typeface="Segoe UI Semibold" panose="020B0702040204020203" pitchFamily="34" charset="0"/>
              <a:cs typeface="Segoe UI Semibold" panose="020B0702040204020203" pitchFamily="34" charset="0"/>
            </a:endParaRPr>
          </a:p>
          <a:p>
            <a:pPr defTabSz="896214">
              <a:defRPr/>
            </a:pPr>
            <a:r>
              <a:rPr lang="en-US" sz="1961" kern="0" dirty="0">
                <a:solidFill>
                  <a:sysClr val="windowText" lastClr="000000"/>
                </a:solidFill>
                <a:latin typeface="Segoe UI Semibold" panose="020B0702040204020203" pitchFamily="34" charset="0"/>
                <a:cs typeface="Segoe UI Semibold" panose="020B0702040204020203" pitchFamily="34" charset="0"/>
              </a:rPr>
              <a:t>This results in:</a:t>
            </a:r>
          </a:p>
        </p:txBody>
      </p:sp>
      <p:grpSp>
        <p:nvGrpSpPr>
          <p:cNvPr id="11" name="Group 10"/>
          <p:cNvGrpSpPr/>
          <p:nvPr/>
        </p:nvGrpSpPr>
        <p:grpSpPr>
          <a:xfrm>
            <a:off x="6740493" y="4250217"/>
            <a:ext cx="286358" cy="286358"/>
            <a:chOff x="625309" y="2168525"/>
            <a:chExt cx="292100" cy="292100"/>
          </a:xfrm>
        </p:grpSpPr>
        <p:sp>
          <p:nvSpPr>
            <p:cNvPr id="12"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3"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4"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7"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cxnSp>
        <p:nvCxnSpPr>
          <p:cNvPr id="18" name="Straight Connector 17"/>
          <p:cNvCxnSpPr/>
          <p:nvPr/>
        </p:nvCxnSpPr>
        <p:spPr>
          <a:xfrm>
            <a:off x="6741540" y="3927376"/>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6740493" y="4659529"/>
            <a:ext cx="286358" cy="286358"/>
            <a:chOff x="625309" y="2168525"/>
            <a:chExt cx="292100" cy="292100"/>
          </a:xfrm>
        </p:grpSpPr>
        <p:sp>
          <p:nvSpPr>
            <p:cNvPr id="20"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1"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2"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3"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grpSp>
        <p:nvGrpSpPr>
          <p:cNvPr id="24" name="Group 23"/>
          <p:cNvGrpSpPr/>
          <p:nvPr/>
        </p:nvGrpSpPr>
        <p:grpSpPr>
          <a:xfrm>
            <a:off x="6740493" y="5083077"/>
            <a:ext cx="286358" cy="286358"/>
            <a:chOff x="625309" y="2168525"/>
            <a:chExt cx="292100" cy="292100"/>
          </a:xfrm>
        </p:grpSpPr>
        <p:sp>
          <p:nvSpPr>
            <p:cNvPr id="25"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6"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7"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8"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grpSp>
        <p:nvGrpSpPr>
          <p:cNvPr id="29" name="Group 28"/>
          <p:cNvGrpSpPr/>
          <p:nvPr/>
        </p:nvGrpSpPr>
        <p:grpSpPr>
          <a:xfrm>
            <a:off x="6740493" y="5502749"/>
            <a:ext cx="286358" cy="286358"/>
            <a:chOff x="625309" y="2168525"/>
            <a:chExt cx="292100" cy="292100"/>
          </a:xfrm>
        </p:grpSpPr>
        <p:sp>
          <p:nvSpPr>
            <p:cNvPr id="30"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1"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2"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3"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sp>
        <p:nvSpPr>
          <p:cNvPr id="86" name="Rectangle 85"/>
          <p:cNvSpPr/>
          <p:nvPr/>
        </p:nvSpPr>
        <p:spPr>
          <a:xfrm>
            <a:off x="384997" y="2387619"/>
            <a:ext cx="4530400" cy="3228471"/>
          </a:xfrm>
          <a:prstGeom prst="rect">
            <a:avLst/>
          </a:prstGeom>
        </p:spPr>
        <p:txBody>
          <a:bodyPr wrap="square">
            <a:spAutoFit/>
          </a:bodyPr>
          <a:lstStyle/>
          <a:p>
            <a:pPr defTabSz="896386">
              <a:lnSpc>
                <a:spcPct val="130000"/>
              </a:lnSpc>
              <a:defRPr/>
            </a:pPr>
            <a:r>
              <a:rPr lang="en-US" sz="1961" kern="0" dirty="0">
                <a:solidFill>
                  <a:sysClr val="windowText" lastClr="000000"/>
                </a:solidFill>
                <a:latin typeface="Segoe UI Semibold" panose="020B0702040204020203" pitchFamily="34" charset="0"/>
                <a:cs typeface="Segoe UI Semibold" panose="020B0702040204020203" pitchFamily="34" charset="0"/>
              </a:rPr>
              <a:t>StorSimple</a:t>
            </a:r>
            <a:r>
              <a:rPr lang="en-US" sz="1961" kern="0" dirty="0">
                <a:solidFill>
                  <a:sysClr val="windowText" lastClr="000000"/>
                </a:solidFill>
              </a:rPr>
              <a:t> </a:t>
            </a:r>
            <a:r>
              <a:rPr lang="en-US" sz="1961" b="1" i="1" kern="0" dirty="0">
                <a:solidFill>
                  <a:schemeClr val="accent1"/>
                </a:solidFill>
              </a:rPr>
              <a:t>tiers</a:t>
            </a:r>
            <a:r>
              <a:rPr lang="en-US" sz="1961" kern="0" dirty="0">
                <a:solidFill>
                  <a:sysClr val="windowText" lastClr="000000"/>
                </a:solidFill>
              </a:rPr>
              <a:t> </a:t>
            </a:r>
            <a:r>
              <a:rPr lang="en-US" sz="1961" kern="0" dirty="0">
                <a:solidFill>
                  <a:sysClr val="windowText" lastClr="000000"/>
                </a:solidFill>
                <a:latin typeface="Segoe UI Semibold" panose="020B0702040204020203" pitchFamily="34" charset="0"/>
                <a:cs typeface="Segoe UI Semibold" panose="020B0702040204020203" pitchFamily="34" charset="0"/>
              </a:rPr>
              <a:t>data</a:t>
            </a:r>
          </a:p>
          <a:p>
            <a:pPr defTabSz="896386">
              <a:lnSpc>
                <a:spcPct val="130000"/>
              </a:lnSpc>
              <a:defRPr/>
            </a:pPr>
            <a:endParaRPr lang="en-US" sz="1961" kern="0" dirty="0">
              <a:solidFill>
                <a:sysClr val="windowText" lastClr="000000"/>
              </a:solidFill>
            </a:endParaRPr>
          </a:p>
          <a:p>
            <a:pPr defTabSz="896386">
              <a:lnSpc>
                <a:spcPct val="130000"/>
              </a:lnSpc>
              <a:defRPr/>
            </a:pPr>
            <a:r>
              <a:rPr lang="en-US" sz="1961" kern="0" dirty="0">
                <a:solidFill>
                  <a:sysClr val="windowText" lastClr="000000"/>
                </a:solidFill>
              </a:rPr>
              <a:t>moving aging, less accessed data        to the cloud, at </a:t>
            </a:r>
            <a:r>
              <a:rPr lang="en-US" sz="1961" kern="0" dirty="0">
                <a:solidFill>
                  <a:schemeClr val="accent1"/>
                </a:solidFill>
                <a:latin typeface="Segoe UI Semibold" panose="020B0702040204020203" pitchFamily="34" charset="0"/>
                <a:cs typeface="Segoe UI Semibold" panose="020B0702040204020203" pitchFamily="34" charset="0"/>
              </a:rPr>
              <a:t>lower costs</a:t>
            </a:r>
          </a:p>
          <a:p>
            <a:pPr defTabSz="896386">
              <a:lnSpc>
                <a:spcPct val="130000"/>
              </a:lnSpc>
              <a:defRPr/>
            </a:pPr>
            <a:endParaRPr lang="en-US" sz="1961" kern="0" dirty="0">
              <a:solidFill>
                <a:sysClr val="windowText" lastClr="000000"/>
              </a:solidFill>
            </a:endParaRPr>
          </a:p>
          <a:p>
            <a:pPr defTabSz="896386">
              <a:lnSpc>
                <a:spcPct val="130000"/>
              </a:lnSpc>
              <a:defRPr/>
            </a:pPr>
            <a:r>
              <a:rPr lang="en-US" sz="1961" kern="0" dirty="0">
                <a:solidFill>
                  <a:sysClr val="windowText" lastClr="000000"/>
                </a:solidFill>
              </a:rPr>
              <a:t>rather than keeping it with your   mission-critical data in your datacenter (or at some remote location).</a:t>
            </a:r>
          </a:p>
        </p:txBody>
      </p:sp>
      <p:cxnSp>
        <p:nvCxnSpPr>
          <p:cNvPr id="87" name="Straight Connector 86"/>
          <p:cNvCxnSpPr/>
          <p:nvPr/>
        </p:nvCxnSpPr>
        <p:spPr>
          <a:xfrm>
            <a:off x="474659" y="304990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474659" y="4245134"/>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5797192" y="2517946"/>
            <a:ext cx="0" cy="2980613"/>
          </a:xfrm>
          <a:prstGeom prst="line">
            <a:avLst/>
          </a:prstGeom>
          <a:noFill/>
          <a:ln w="15875" cap="rnd">
            <a:solidFill>
              <a:schemeClr val="bg2"/>
            </a:solidFill>
            <a:prstDash val="dash"/>
            <a:round/>
            <a:headEnd/>
            <a:tailEnd/>
          </a:ln>
          <a:extLst>
            <a:ext uri="{909E8E84-426E-40DD-AFC4-6F175D3DCCD1}">
              <a14:hiddenFill xmlns:a14="http://schemas.microsoft.com/office/drawing/2010/main">
                <a:solidFill>
                  <a:srgbClr val="FFFFFF"/>
                </a:solidFill>
              </a14:hiddenFill>
            </a:ext>
          </a:extLst>
        </p:spPr>
      </p:cxnSp>
      <p:sp>
        <p:nvSpPr>
          <p:cNvPr id="34" name="TextBox 33"/>
          <p:cNvSpPr txBox="1"/>
          <p:nvPr/>
        </p:nvSpPr>
        <p:spPr>
          <a:xfrm>
            <a:off x="376499" y="1195124"/>
            <a:ext cx="9793655" cy="779351"/>
          </a:xfrm>
          <a:prstGeom prst="rect">
            <a:avLst/>
          </a:prstGeom>
          <a:noFill/>
          <a:ln>
            <a:noFill/>
          </a:ln>
        </p:spPr>
        <p:txBody>
          <a:bodyPr wrap="square" lIns="0" tIns="0" rIns="0" bIns="0" rtlCol="0" anchor="t" anchorCtr="0">
            <a:noAutofit/>
          </a:bodyPr>
          <a:lstStyle/>
          <a:p>
            <a:pPr>
              <a:spcBef>
                <a:spcPts val="1568"/>
              </a:spcBef>
              <a:spcAft>
                <a:spcPts val="588"/>
              </a:spcAft>
            </a:pPr>
            <a:r>
              <a:rPr lang="en-US" sz="1961" dirty="0">
                <a:solidFill>
                  <a:srgbClr val="0078D7"/>
                </a:solidFill>
              </a:rPr>
              <a:t>Enables data mobility between your datacenter and the cloud</a:t>
            </a:r>
          </a:p>
        </p:txBody>
      </p:sp>
    </p:spTree>
    <p:extLst>
      <p:ext uri="{BB962C8B-B14F-4D97-AF65-F5344CB8AC3E}">
        <p14:creationId xmlns:p14="http://schemas.microsoft.com/office/powerpoint/2010/main" val="3465823400"/>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p:cNvSpPr>
            <a:spLocks noGrp="1"/>
          </p:cNvSpPr>
          <p:nvPr>
            <p:ph type="title"/>
          </p:nvPr>
        </p:nvSpPr>
        <p:spPr/>
        <p:txBody>
          <a:bodyPr/>
          <a:lstStyle/>
          <a:p>
            <a:r>
              <a:rPr lang="en-US" dirty="0">
                <a:solidFill>
                  <a:schemeClr val="accent1"/>
                </a:solidFill>
              </a:rPr>
              <a:t>Supported workloads</a:t>
            </a:r>
          </a:p>
        </p:txBody>
      </p:sp>
      <p:sp>
        <p:nvSpPr>
          <p:cNvPr id="36" name="TextBox 35"/>
          <p:cNvSpPr txBox="1"/>
          <p:nvPr/>
        </p:nvSpPr>
        <p:spPr>
          <a:xfrm>
            <a:off x="333650" y="396817"/>
            <a:ext cx="7622965" cy="452507"/>
          </a:xfrm>
          <a:prstGeom prst="rect">
            <a:avLst/>
          </a:prstGeom>
          <a:noFill/>
          <a:ln>
            <a:noFill/>
          </a:ln>
        </p:spPr>
        <p:txBody>
          <a:bodyPr wrap="square" lIns="0" tIns="143428" rIns="179285" bIns="143428" rtlCol="0" anchor="b" anchorCtr="0">
            <a:noAutofit/>
          </a:bodyPr>
          <a:lstStyle/>
          <a:p>
            <a:pPr defTabSz="896386">
              <a:spcBef>
                <a:spcPts val="1568"/>
              </a:spcBef>
              <a:spcAft>
                <a:spcPts val="588"/>
              </a:spcAft>
              <a:defRPr/>
            </a:pPr>
            <a:r>
              <a:rPr lang="en-US" sz="1961" kern="0" dirty="0">
                <a:solidFill>
                  <a:schemeClr val="accent1"/>
                </a:solidFill>
                <a:latin typeface="Segoe UI" panose="020B0502040204020203" pitchFamily="34" charset="0"/>
                <a:cs typeface="Segoe UI" panose="020B0502040204020203" pitchFamily="34" charset="0"/>
              </a:rPr>
              <a:t>How customers benefit</a:t>
            </a:r>
          </a:p>
        </p:txBody>
      </p:sp>
      <p:cxnSp>
        <p:nvCxnSpPr>
          <p:cNvPr id="32" name="Straight Connector 31"/>
          <p:cNvCxnSpPr/>
          <p:nvPr/>
        </p:nvCxnSpPr>
        <p:spPr>
          <a:xfrm>
            <a:off x="710959" y="4060019"/>
            <a:ext cx="10770084"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985770" y="4228625"/>
            <a:ext cx="0" cy="1777908"/>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135" y="4090940"/>
            <a:ext cx="4309406"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Capacity driven workloads</a:t>
            </a:r>
          </a:p>
        </p:txBody>
      </p:sp>
      <p:sp>
        <p:nvSpPr>
          <p:cNvPr id="37" name="TextBox 36"/>
          <p:cNvSpPr txBox="1"/>
          <p:nvPr/>
        </p:nvSpPr>
        <p:spPr>
          <a:xfrm>
            <a:off x="6096000" y="4090940"/>
            <a:ext cx="4328081"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Traditional on-premises workloads</a:t>
            </a:r>
          </a:p>
        </p:txBody>
      </p:sp>
      <p:sp>
        <p:nvSpPr>
          <p:cNvPr id="38" name="TextBox 37"/>
          <p:cNvSpPr txBox="1"/>
          <p:nvPr/>
        </p:nvSpPr>
        <p:spPr>
          <a:xfrm>
            <a:off x="552935" y="1923663"/>
            <a:ext cx="4328081"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Infrastructure on-demand workloads</a:t>
            </a:r>
          </a:p>
        </p:txBody>
      </p:sp>
      <p:pic>
        <p:nvPicPr>
          <p:cNvPr id="40" name="Picture 39"/>
          <p:cNvPicPr>
            <a:picLocks noChangeAspect="1"/>
          </p:cNvPicPr>
          <p:nvPr/>
        </p:nvPicPr>
        <p:blipFill rotWithShape="1">
          <a:blip r:embed="rId3">
            <a:duotone>
              <a:schemeClr val="accent1">
                <a:shade val="45000"/>
                <a:satMod val="135000"/>
              </a:schemeClr>
              <a:prstClr val="white"/>
            </a:duotone>
          </a:blip>
          <a:srcRect l="44258" t="-5824" r="34997" b="59015"/>
          <a:stretch/>
        </p:blipFill>
        <p:spPr>
          <a:xfrm>
            <a:off x="8553325" y="4764451"/>
            <a:ext cx="1251732" cy="791495"/>
          </a:xfrm>
          <a:prstGeom prst="rect">
            <a:avLst/>
          </a:prstGeom>
        </p:spPr>
      </p:pic>
      <p:sp>
        <p:nvSpPr>
          <p:cNvPr id="41" name="Rectangle 40"/>
          <p:cNvSpPr/>
          <p:nvPr/>
        </p:nvSpPr>
        <p:spPr bwMode="auto">
          <a:xfrm>
            <a:off x="10194969" y="4786413"/>
            <a:ext cx="875081" cy="720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2" descr="http://thomaslarock.com/wp-content/uploads/2011/12/SQL-Server-2012.png?e934c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0345" y="4897420"/>
            <a:ext cx="704056" cy="57865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4092009" y="5536735"/>
            <a:ext cx="1555425"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Archives</a:t>
            </a:r>
          </a:p>
        </p:txBody>
      </p:sp>
      <p:sp>
        <p:nvSpPr>
          <p:cNvPr id="44" name="TextBox 43"/>
          <p:cNvSpPr txBox="1"/>
          <p:nvPr/>
        </p:nvSpPr>
        <p:spPr>
          <a:xfrm>
            <a:off x="1178160" y="3500839"/>
            <a:ext cx="1517280"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DR</a:t>
            </a:r>
          </a:p>
        </p:txBody>
      </p:sp>
      <p:sp>
        <p:nvSpPr>
          <p:cNvPr id="45" name="TextBox 44"/>
          <p:cNvSpPr txBox="1"/>
          <p:nvPr/>
        </p:nvSpPr>
        <p:spPr>
          <a:xfrm>
            <a:off x="3814400"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Search / Data mining</a:t>
            </a:r>
          </a:p>
        </p:txBody>
      </p:sp>
      <p:sp>
        <p:nvSpPr>
          <p:cNvPr id="48" name="TextBox 47"/>
          <p:cNvSpPr txBox="1"/>
          <p:nvPr/>
        </p:nvSpPr>
        <p:spPr>
          <a:xfrm>
            <a:off x="6486414"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Dev / Test</a:t>
            </a:r>
          </a:p>
        </p:txBody>
      </p:sp>
      <p:sp>
        <p:nvSpPr>
          <p:cNvPr id="49" name="TextBox 48"/>
          <p:cNvSpPr txBox="1"/>
          <p:nvPr/>
        </p:nvSpPr>
        <p:spPr>
          <a:xfrm>
            <a:off x="9224800"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Cloud apps</a:t>
            </a:r>
          </a:p>
        </p:txBody>
      </p:sp>
      <p:sp>
        <p:nvSpPr>
          <p:cNvPr id="50" name="TextBox 49"/>
          <p:cNvSpPr txBox="1"/>
          <p:nvPr/>
        </p:nvSpPr>
        <p:spPr>
          <a:xfrm>
            <a:off x="789981" y="5536735"/>
            <a:ext cx="1600644"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File shares</a:t>
            </a:r>
          </a:p>
        </p:txBody>
      </p:sp>
      <p:sp>
        <p:nvSpPr>
          <p:cNvPr id="51" name="TextBox 50"/>
          <p:cNvSpPr txBox="1"/>
          <p:nvPr/>
        </p:nvSpPr>
        <p:spPr>
          <a:xfrm>
            <a:off x="2409820"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Collaboration</a:t>
            </a:r>
          </a:p>
        </p:txBody>
      </p:sp>
      <p:sp>
        <p:nvSpPr>
          <p:cNvPr id="52" name="TextBox 51"/>
          <p:cNvSpPr txBox="1"/>
          <p:nvPr/>
        </p:nvSpPr>
        <p:spPr>
          <a:xfrm>
            <a:off x="6805946"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VM workloads</a:t>
            </a:r>
          </a:p>
        </p:txBody>
      </p:sp>
      <p:sp>
        <p:nvSpPr>
          <p:cNvPr id="53" name="TextBox 52"/>
          <p:cNvSpPr txBox="1"/>
          <p:nvPr/>
        </p:nvSpPr>
        <p:spPr>
          <a:xfrm>
            <a:off x="8382575"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SharePoint</a:t>
            </a:r>
          </a:p>
        </p:txBody>
      </p:sp>
      <p:sp>
        <p:nvSpPr>
          <p:cNvPr id="54" name="TextBox 53"/>
          <p:cNvSpPr txBox="1"/>
          <p:nvPr/>
        </p:nvSpPr>
        <p:spPr>
          <a:xfrm>
            <a:off x="9793162"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SQL Server</a:t>
            </a:r>
          </a:p>
        </p:txBody>
      </p:sp>
      <p:pic>
        <p:nvPicPr>
          <p:cNvPr id="55" name="Picture 54"/>
          <p:cNvPicPr>
            <a:picLocks noChangeAspect="1"/>
          </p:cNvPicPr>
          <p:nvPr/>
        </p:nvPicPr>
        <p:blipFill>
          <a:blip r:embed="rId5">
            <a:grayscl/>
          </a:blip>
          <a:stretch>
            <a:fillRect/>
          </a:stretch>
        </p:blipFill>
        <p:spPr>
          <a:xfrm>
            <a:off x="6878663" y="5269680"/>
            <a:ext cx="1472854" cy="346553"/>
          </a:xfrm>
          <a:prstGeom prst="rect">
            <a:avLst/>
          </a:prstGeom>
        </p:spPr>
      </p:pic>
      <p:pic>
        <p:nvPicPr>
          <p:cNvPr id="56" name="Picture 55"/>
          <p:cNvPicPr>
            <a:picLocks noChangeAspect="1"/>
          </p:cNvPicPr>
          <p:nvPr/>
        </p:nvPicPr>
        <p:blipFill>
          <a:blip r:embed="rId6"/>
          <a:stretch>
            <a:fillRect/>
          </a:stretch>
        </p:blipFill>
        <p:spPr>
          <a:xfrm>
            <a:off x="7678658" y="5096134"/>
            <a:ext cx="555916" cy="90614"/>
          </a:xfrm>
          <a:prstGeom prst="rect">
            <a:avLst/>
          </a:prstGeom>
        </p:spPr>
      </p:pic>
      <p:pic>
        <p:nvPicPr>
          <p:cNvPr id="57" name="Picture 56"/>
          <p:cNvPicPr>
            <a:picLocks noChangeAspect="1"/>
          </p:cNvPicPr>
          <p:nvPr/>
        </p:nvPicPr>
        <p:blipFill>
          <a:blip r:embed="rId7">
            <a:grayscl/>
          </a:blip>
          <a:stretch>
            <a:fillRect/>
          </a:stretch>
        </p:blipFill>
        <p:spPr>
          <a:xfrm>
            <a:off x="6888463" y="4738125"/>
            <a:ext cx="589473" cy="509090"/>
          </a:xfrm>
          <a:prstGeom prst="rect">
            <a:avLst/>
          </a:prstGeom>
        </p:spPr>
      </p:pic>
      <p:pic>
        <p:nvPicPr>
          <p:cNvPr id="134" name="Picture 133"/>
          <p:cNvPicPr>
            <a:picLocks noChangeAspect="1"/>
          </p:cNvPicPr>
          <p:nvPr/>
        </p:nvPicPr>
        <p:blipFill>
          <a:blip r:embed="rId8"/>
          <a:stretch>
            <a:fillRect/>
          </a:stretch>
        </p:blipFill>
        <p:spPr>
          <a:xfrm>
            <a:off x="4577796" y="5007171"/>
            <a:ext cx="600810" cy="444683"/>
          </a:xfrm>
          <a:prstGeom prst="rect">
            <a:avLst/>
          </a:prstGeom>
        </p:spPr>
      </p:pic>
      <p:pic>
        <p:nvPicPr>
          <p:cNvPr id="135" name="Picture 134"/>
          <p:cNvPicPr>
            <a:picLocks noChangeAspect="1"/>
          </p:cNvPicPr>
          <p:nvPr/>
        </p:nvPicPr>
        <p:blipFill>
          <a:blip r:embed="rId9"/>
          <a:stretch>
            <a:fillRect/>
          </a:stretch>
        </p:blipFill>
        <p:spPr>
          <a:xfrm>
            <a:off x="3018009" y="5006843"/>
            <a:ext cx="460896" cy="469388"/>
          </a:xfrm>
          <a:prstGeom prst="rect">
            <a:avLst/>
          </a:prstGeom>
        </p:spPr>
      </p:pic>
      <p:pic>
        <p:nvPicPr>
          <p:cNvPr id="7" name="Picture 6"/>
          <p:cNvPicPr>
            <a:picLocks noChangeAspect="1"/>
          </p:cNvPicPr>
          <p:nvPr/>
        </p:nvPicPr>
        <p:blipFill>
          <a:blip r:embed="rId10"/>
          <a:stretch>
            <a:fillRect/>
          </a:stretch>
        </p:blipFill>
        <p:spPr>
          <a:xfrm>
            <a:off x="1290179" y="5011289"/>
            <a:ext cx="600810" cy="436448"/>
          </a:xfrm>
          <a:prstGeom prst="rect">
            <a:avLst/>
          </a:prstGeom>
        </p:spPr>
      </p:pic>
      <p:pic>
        <p:nvPicPr>
          <p:cNvPr id="9" name="Picture 8"/>
          <p:cNvPicPr>
            <a:picLocks noChangeAspect="1"/>
          </p:cNvPicPr>
          <p:nvPr/>
        </p:nvPicPr>
        <p:blipFill>
          <a:blip r:embed="rId11"/>
          <a:stretch>
            <a:fillRect/>
          </a:stretch>
        </p:blipFill>
        <p:spPr>
          <a:xfrm>
            <a:off x="9515177" y="2643286"/>
            <a:ext cx="1053476" cy="765843"/>
          </a:xfrm>
          <a:prstGeom prst="rect">
            <a:avLst/>
          </a:prstGeom>
        </p:spPr>
      </p:pic>
      <p:pic>
        <p:nvPicPr>
          <p:cNvPr id="10" name="Picture 9"/>
          <p:cNvPicPr>
            <a:picLocks noChangeAspect="1"/>
          </p:cNvPicPr>
          <p:nvPr/>
        </p:nvPicPr>
        <p:blipFill>
          <a:blip r:embed="rId12"/>
          <a:stretch>
            <a:fillRect/>
          </a:stretch>
        </p:blipFill>
        <p:spPr>
          <a:xfrm>
            <a:off x="7046207" y="2651521"/>
            <a:ext cx="526738" cy="732904"/>
          </a:xfrm>
          <a:prstGeom prst="rect">
            <a:avLst/>
          </a:prstGeom>
        </p:spPr>
      </p:pic>
      <p:pic>
        <p:nvPicPr>
          <p:cNvPr id="11" name="Picture 10"/>
          <p:cNvPicPr>
            <a:picLocks noChangeAspect="1"/>
          </p:cNvPicPr>
          <p:nvPr/>
        </p:nvPicPr>
        <p:blipFill>
          <a:blip r:embed="rId13"/>
          <a:stretch>
            <a:fillRect/>
          </a:stretch>
        </p:blipFill>
        <p:spPr>
          <a:xfrm>
            <a:off x="4370079" y="2684460"/>
            <a:ext cx="534968" cy="667025"/>
          </a:xfrm>
          <a:prstGeom prst="rect">
            <a:avLst/>
          </a:prstGeom>
        </p:spPr>
      </p:pic>
      <p:pic>
        <p:nvPicPr>
          <p:cNvPr id="12" name="Picture 11"/>
          <p:cNvPicPr>
            <a:picLocks noChangeAspect="1"/>
          </p:cNvPicPr>
          <p:nvPr/>
        </p:nvPicPr>
        <p:blipFill>
          <a:blip r:embed="rId14"/>
          <a:stretch>
            <a:fillRect/>
          </a:stretch>
        </p:blipFill>
        <p:spPr>
          <a:xfrm>
            <a:off x="1405946" y="2626816"/>
            <a:ext cx="1061706" cy="782313"/>
          </a:xfrm>
          <a:prstGeom prst="rect">
            <a:avLst/>
          </a:prstGeom>
        </p:spPr>
      </p:pic>
    </p:spTree>
    <p:extLst>
      <p:ext uri="{BB962C8B-B14F-4D97-AF65-F5344CB8AC3E}">
        <p14:creationId xmlns:p14="http://schemas.microsoft.com/office/powerpoint/2010/main" val="3759920188"/>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6" name="Straight Connector 175"/>
          <p:cNvCxnSpPr/>
          <p:nvPr/>
        </p:nvCxnSpPr>
        <p:spPr>
          <a:xfrm rot="5400000" flipV="1">
            <a:off x="8350103" y="4237303"/>
            <a:ext cx="766362"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rot="5400000" flipV="1">
            <a:off x="8753544" y="4237303"/>
            <a:ext cx="766362"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9" name="TextBox 111"/>
          <p:cNvSpPr txBox="1"/>
          <p:nvPr/>
        </p:nvSpPr>
        <p:spPr>
          <a:xfrm>
            <a:off x="6214826" y="4101647"/>
            <a:ext cx="2413933" cy="422417"/>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86">
              <a:defRPr/>
            </a:pPr>
            <a:r>
              <a:rPr lang="en-US" sz="1078" kern="0" dirty="0">
                <a:ea typeface="Segoe UI" panose="020B0502040204020203" pitchFamily="34" charset="0"/>
                <a:cs typeface="Segoe UI Semibold" panose="020B0702040204020203" pitchFamily="34" charset="0"/>
              </a:rPr>
              <a:t>Periodic VSS consistent cloud snapshots of production data</a:t>
            </a:r>
          </a:p>
        </p:txBody>
      </p:sp>
      <p:sp>
        <p:nvSpPr>
          <p:cNvPr id="144" name="Rectangle 143"/>
          <p:cNvSpPr/>
          <p:nvPr/>
        </p:nvSpPr>
        <p:spPr bwMode="auto">
          <a:xfrm>
            <a:off x="1010029" y="1999842"/>
            <a:ext cx="4680320" cy="37475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Largescale, on-demand capacity for              data protection</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Location independence for disaster recovery</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Shortened RTO for data availability for apps</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No purchases, upgrades and maintenance     for backups and tapes</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Capability to test and validate DR</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DR automation and single-click orchestration</a:t>
            </a:r>
          </a:p>
        </p:txBody>
      </p:sp>
      <p:grpSp>
        <p:nvGrpSpPr>
          <p:cNvPr id="146" name="Group 145"/>
          <p:cNvGrpSpPr/>
          <p:nvPr/>
        </p:nvGrpSpPr>
        <p:grpSpPr>
          <a:xfrm>
            <a:off x="521140" y="2008558"/>
            <a:ext cx="286358" cy="286358"/>
            <a:chOff x="625309" y="2168525"/>
            <a:chExt cx="292100" cy="292100"/>
          </a:xfrm>
        </p:grpSpPr>
        <p:sp>
          <p:nvSpPr>
            <p:cNvPr id="175"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7"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8"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80"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147" name="AutoShape 10"/>
          <p:cNvSpPr>
            <a:spLocks noChangeAspect="1" noChangeArrowheads="1" noTextEdit="1"/>
          </p:cNvSpPr>
          <p:nvPr/>
        </p:nvSpPr>
        <p:spPr bwMode="auto">
          <a:xfrm>
            <a:off x="521140" y="2824103"/>
            <a:ext cx="286358" cy="28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148" name="Group 147"/>
          <p:cNvGrpSpPr/>
          <p:nvPr/>
        </p:nvGrpSpPr>
        <p:grpSpPr>
          <a:xfrm>
            <a:off x="521140" y="3403398"/>
            <a:ext cx="286358" cy="286358"/>
            <a:chOff x="625309" y="3479800"/>
            <a:chExt cx="292100" cy="292100"/>
          </a:xfrm>
        </p:grpSpPr>
        <p:sp>
          <p:nvSpPr>
            <p:cNvPr id="171" name="AutoShape 17"/>
            <p:cNvSpPr>
              <a:spLocks noChangeAspect="1" noChangeArrowheads="1" noTextEdit="1"/>
            </p:cNvSpPr>
            <p:nvPr/>
          </p:nvSpPr>
          <p:spPr bwMode="auto">
            <a:xfrm>
              <a:off x="625309" y="347980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2" name="Line 19"/>
            <p:cNvSpPr>
              <a:spLocks noChangeShapeType="1"/>
            </p:cNvSpPr>
            <p:nvPr/>
          </p:nvSpPr>
          <p:spPr bwMode="auto">
            <a:xfrm>
              <a:off x="693572" y="3622675"/>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3" name="Line 20"/>
            <p:cNvSpPr>
              <a:spLocks noChangeShapeType="1"/>
            </p:cNvSpPr>
            <p:nvPr/>
          </p:nvSpPr>
          <p:spPr bwMode="auto">
            <a:xfrm flipV="1">
              <a:off x="796759" y="3622675"/>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4" name="Line 21"/>
            <p:cNvSpPr>
              <a:spLocks noChangeShapeType="1"/>
            </p:cNvSpPr>
            <p:nvPr/>
          </p:nvSpPr>
          <p:spPr bwMode="auto">
            <a:xfrm>
              <a:off x="796759" y="3570288"/>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49" name="Group 148"/>
          <p:cNvGrpSpPr/>
          <p:nvPr/>
        </p:nvGrpSpPr>
        <p:grpSpPr>
          <a:xfrm>
            <a:off x="521140" y="3970393"/>
            <a:ext cx="286358" cy="286358"/>
            <a:chOff x="625309" y="4200525"/>
            <a:chExt cx="292100" cy="292100"/>
          </a:xfrm>
        </p:grpSpPr>
        <p:sp>
          <p:nvSpPr>
            <p:cNvPr id="165" name="AutoShape 24"/>
            <p:cNvSpPr>
              <a:spLocks noChangeAspect="1" noChangeArrowheads="1" noTextEdit="1"/>
            </p:cNvSpPr>
            <p:nvPr/>
          </p:nvSpPr>
          <p:spPr bwMode="auto">
            <a:xfrm>
              <a:off x="625309" y="4200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66" name="Line 26"/>
            <p:cNvSpPr>
              <a:spLocks noChangeShapeType="1"/>
            </p:cNvSpPr>
            <p:nvPr/>
          </p:nvSpPr>
          <p:spPr bwMode="auto">
            <a:xfrm>
              <a:off x="693572" y="4343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8" name="Line 27"/>
            <p:cNvSpPr>
              <a:spLocks noChangeShapeType="1"/>
            </p:cNvSpPr>
            <p:nvPr/>
          </p:nvSpPr>
          <p:spPr bwMode="auto">
            <a:xfrm flipV="1">
              <a:off x="796759" y="4343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9" name="Line 28"/>
            <p:cNvSpPr>
              <a:spLocks noChangeShapeType="1"/>
            </p:cNvSpPr>
            <p:nvPr/>
          </p:nvSpPr>
          <p:spPr bwMode="auto">
            <a:xfrm>
              <a:off x="796759" y="4291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0" name="Group 149"/>
          <p:cNvGrpSpPr/>
          <p:nvPr/>
        </p:nvGrpSpPr>
        <p:grpSpPr>
          <a:xfrm>
            <a:off x="521140" y="5356339"/>
            <a:ext cx="286358" cy="286358"/>
            <a:chOff x="625309" y="4906963"/>
            <a:chExt cx="292100" cy="292100"/>
          </a:xfrm>
        </p:grpSpPr>
        <p:sp>
          <p:nvSpPr>
            <p:cNvPr id="161" name="AutoShape 31"/>
            <p:cNvSpPr>
              <a:spLocks noChangeAspect="1" noChangeArrowheads="1" noTextEdit="1"/>
            </p:cNvSpPr>
            <p:nvPr/>
          </p:nvSpPr>
          <p:spPr bwMode="auto">
            <a:xfrm>
              <a:off x="625309" y="4906963"/>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62" name="Line 33"/>
            <p:cNvSpPr>
              <a:spLocks noChangeShapeType="1"/>
            </p:cNvSpPr>
            <p:nvPr/>
          </p:nvSpPr>
          <p:spPr bwMode="auto">
            <a:xfrm>
              <a:off x="693572" y="5049838"/>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3" name="Line 34"/>
            <p:cNvSpPr>
              <a:spLocks noChangeShapeType="1"/>
            </p:cNvSpPr>
            <p:nvPr/>
          </p:nvSpPr>
          <p:spPr bwMode="auto">
            <a:xfrm flipV="1">
              <a:off x="796759" y="5049838"/>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4" name="Line 35"/>
            <p:cNvSpPr>
              <a:spLocks noChangeShapeType="1"/>
            </p:cNvSpPr>
            <p:nvPr/>
          </p:nvSpPr>
          <p:spPr bwMode="auto">
            <a:xfrm>
              <a:off x="796759" y="4997451"/>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1" name="Group 150"/>
          <p:cNvGrpSpPr/>
          <p:nvPr/>
        </p:nvGrpSpPr>
        <p:grpSpPr>
          <a:xfrm>
            <a:off x="521140" y="2827838"/>
            <a:ext cx="286358" cy="286358"/>
            <a:chOff x="625309" y="2168525"/>
            <a:chExt cx="292100" cy="292100"/>
          </a:xfrm>
        </p:grpSpPr>
        <p:sp>
          <p:nvSpPr>
            <p:cNvPr id="157"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8"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9"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0"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2" name="Group 151"/>
          <p:cNvGrpSpPr/>
          <p:nvPr/>
        </p:nvGrpSpPr>
        <p:grpSpPr>
          <a:xfrm>
            <a:off x="528912" y="4798476"/>
            <a:ext cx="286358" cy="286358"/>
            <a:chOff x="625309" y="4200525"/>
            <a:chExt cx="292100" cy="292100"/>
          </a:xfrm>
        </p:grpSpPr>
        <p:sp>
          <p:nvSpPr>
            <p:cNvPr id="153" name="AutoShape 24"/>
            <p:cNvSpPr>
              <a:spLocks noChangeAspect="1" noChangeArrowheads="1" noTextEdit="1"/>
            </p:cNvSpPr>
            <p:nvPr/>
          </p:nvSpPr>
          <p:spPr bwMode="auto">
            <a:xfrm>
              <a:off x="625309" y="4200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4" name="Line 26"/>
            <p:cNvSpPr>
              <a:spLocks noChangeShapeType="1"/>
            </p:cNvSpPr>
            <p:nvPr/>
          </p:nvSpPr>
          <p:spPr bwMode="auto">
            <a:xfrm>
              <a:off x="693572" y="4343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5" name="Line 27"/>
            <p:cNvSpPr>
              <a:spLocks noChangeShapeType="1"/>
            </p:cNvSpPr>
            <p:nvPr/>
          </p:nvSpPr>
          <p:spPr bwMode="auto">
            <a:xfrm flipV="1">
              <a:off x="796759" y="4343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6" name="Line 28"/>
            <p:cNvSpPr>
              <a:spLocks noChangeShapeType="1"/>
            </p:cNvSpPr>
            <p:nvPr/>
          </p:nvSpPr>
          <p:spPr bwMode="auto">
            <a:xfrm>
              <a:off x="796759" y="4291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258" name="TextBox 257"/>
          <p:cNvSpPr txBox="1"/>
          <p:nvPr/>
        </p:nvSpPr>
        <p:spPr>
          <a:xfrm>
            <a:off x="9178906" y="4648519"/>
            <a:ext cx="1773372" cy="343573"/>
          </a:xfrm>
          <a:prstGeom prst="rect">
            <a:avLst/>
          </a:prstGeom>
          <a:noFill/>
          <a:ln>
            <a:noFill/>
          </a:ln>
        </p:spPr>
        <p:txBody>
          <a:bodyPr vert="horz" wrap="square" lIns="91414" tIns="91414" rIns="91414" bIns="91414" rtlCol="0" anchor="ctr">
            <a:noAutofit/>
          </a:bodyPr>
          <a:lstStyle/>
          <a:p>
            <a:pPr defTabSz="914049">
              <a:defRPr/>
            </a:pPr>
            <a:r>
              <a:rPr lang="en-US" sz="1078" kern="0" dirty="0">
                <a:latin typeface="Segoe UI Semibold" panose="020B0702040204020203" pitchFamily="34" charset="0"/>
                <a:ea typeface="Segoe UI" panose="020B0502040204020203" pitchFamily="34" charset="0"/>
                <a:cs typeface="Segoe UI Semibold" panose="020B0702040204020203" pitchFamily="34" charset="0"/>
              </a:rPr>
              <a:t>Data Center 2</a:t>
            </a:r>
          </a:p>
        </p:txBody>
      </p:sp>
      <p:sp>
        <p:nvSpPr>
          <p:cNvPr id="107" name="TextBox 106"/>
          <p:cNvSpPr txBox="1"/>
          <p:nvPr/>
        </p:nvSpPr>
        <p:spPr>
          <a:xfrm>
            <a:off x="6362482" y="4648519"/>
            <a:ext cx="1773372" cy="343573"/>
          </a:xfrm>
          <a:prstGeom prst="rect">
            <a:avLst/>
          </a:prstGeom>
          <a:noFill/>
          <a:ln>
            <a:noFill/>
          </a:ln>
        </p:spPr>
        <p:txBody>
          <a:bodyPr vert="horz" wrap="square" lIns="91414" tIns="91414" rIns="91414" bIns="91414" rtlCol="0" anchor="ctr">
            <a:noAutofit/>
          </a:bodyPr>
          <a:lstStyle/>
          <a:p>
            <a:pPr defTabSz="914049">
              <a:defRPr/>
            </a:pPr>
            <a:r>
              <a:rPr lang="en-US" sz="1078" kern="0" dirty="0">
                <a:latin typeface="Segoe UI Semibold" panose="020B0702040204020203" pitchFamily="34" charset="0"/>
                <a:ea typeface="Segoe UI" panose="020B0502040204020203" pitchFamily="34" charset="0"/>
                <a:cs typeface="Segoe UI Semibold" panose="020B0702040204020203" pitchFamily="34" charset="0"/>
              </a:rPr>
              <a:t>Data Center 1 </a:t>
            </a:r>
          </a:p>
        </p:txBody>
      </p:sp>
      <p:sp>
        <p:nvSpPr>
          <p:cNvPr id="127" name="Rectangle 126"/>
          <p:cNvSpPr/>
          <p:nvPr/>
        </p:nvSpPr>
        <p:spPr bwMode="auto">
          <a:xfrm>
            <a:off x="6294656" y="4620484"/>
            <a:ext cx="2440846" cy="1575154"/>
          </a:xfrm>
          <a:prstGeom prst="rect">
            <a:avLst/>
          </a:prstGeom>
          <a:noFill/>
          <a:ln w="15875"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56" name="TextBox 255"/>
          <p:cNvSpPr txBox="1"/>
          <p:nvPr/>
        </p:nvSpPr>
        <p:spPr>
          <a:xfrm>
            <a:off x="6663935" y="5849485"/>
            <a:ext cx="1725956" cy="279967"/>
          </a:xfrm>
          <a:prstGeom prst="rect">
            <a:avLst/>
          </a:prstGeom>
          <a:noFill/>
          <a:ln>
            <a:noFill/>
          </a:ln>
        </p:spPr>
        <p:txBody>
          <a:bodyPr vert="horz" wrap="square" lIns="91414" tIns="91414" rIns="91414" bIns="91414" rtlCol="0" anchor="ctr">
            <a:noAutofit/>
          </a:bodyPr>
          <a:lstStyle/>
          <a:p>
            <a:pPr algn="ctr" defTabSz="914049">
              <a:defRPr/>
            </a:pPr>
            <a:r>
              <a:rPr lang="en-US" sz="1078" kern="0" dirty="0">
                <a:ea typeface="Segoe UI" panose="020B0502040204020203" pitchFamily="34" charset="0"/>
                <a:cs typeface="Segoe UI Semibold" panose="020B0702040204020203" pitchFamily="34" charset="0"/>
              </a:rPr>
              <a:t>Production data</a:t>
            </a:r>
          </a:p>
        </p:txBody>
      </p:sp>
      <p:cxnSp>
        <p:nvCxnSpPr>
          <p:cNvPr id="85" name="Straight Connector 84"/>
          <p:cNvCxnSpPr/>
          <p:nvPr/>
        </p:nvCxnSpPr>
        <p:spPr>
          <a:xfrm flipH="1">
            <a:off x="8673934" y="2754846"/>
            <a:ext cx="690673" cy="0"/>
          </a:xfrm>
          <a:prstGeom prst="line">
            <a:avLst/>
          </a:prstGeom>
          <a:ln w="12700" cap="rnd">
            <a:solidFill>
              <a:srgbClr val="BCBE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3" name="Title 1"/>
          <p:cNvSpPr>
            <a:spLocks noGrp="1"/>
          </p:cNvSpPr>
          <p:nvPr>
            <p:ph type="title"/>
          </p:nvPr>
        </p:nvSpPr>
        <p:spPr/>
        <p:txBody>
          <a:bodyPr/>
          <a:lstStyle/>
          <a:p>
            <a:r>
              <a:rPr lang="en-US" dirty="0">
                <a:solidFill>
                  <a:srgbClr val="0078D7"/>
                </a:solidFill>
              </a:rPr>
              <a:t>Integrated data protection and DR</a:t>
            </a:r>
          </a:p>
        </p:txBody>
      </p:sp>
      <p:sp>
        <p:nvSpPr>
          <p:cNvPr id="68" name="TextBox 109"/>
          <p:cNvSpPr txBox="1"/>
          <p:nvPr/>
        </p:nvSpPr>
        <p:spPr>
          <a:xfrm>
            <a:off x="7024517" y="3538936"/>
            <a:ext cx="3842176"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0078D7"/>
                </a:solidFill>
                <a:latin typeface="Segoe UI Semibold" panose="020B0702040204020203" pitchFamily="34" charset="0"/>
                <a:ea typeface="Segoe UI" panose="020B0502040204020203" pitchFamily="34" charset="0"/>
                <a:cs typeface="Segoe UI Semibold" panose="020B0702040204020203" pitchFamily="34" charset="0"/>
              </a:rPr>
              <a:t>Microsoft Azure</a:t>
            </a:r>
          </a:p>
        </p:txBody>
      </p:sp>
      <p:sp>
        <p:nvSpPr>
          <p:cNvPr id="71" name="Rectangle 70"/>
          <p:cNvSpPr/>
          <p:nvPr/>
        </p:nvSpPr>
        <p:spPr bwMode="auto">
          <a:xfrm>
            <a:off x="9134747" y="4635382"/>
            <a:ext cx="2440846" cy="1575154"/>
          </a:xfrm>
          <a:prstGeom prst="rect">
            <a:avLst/>
          </a:prstGeom>
          <a:noFill/>
          <a:ln w="15875"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p:cNvCxnSpPr/>
          <p:nvPr/>
        </p:nvCxnSpPr>
        <p:spPr>
          <a:xfrm flipH="1">
            <a:off x="7773870" y="5422958"/>
            <a:ext cx="842437" cy="0"/>
          </a:xfrm>
          <a:prstGeom prst="line">
            <a:avLst/>
          </a:prstGeom>
          <a:ln w="15875" cap="rnd">
            <a:solidFill>
              <a:srgbClr val="7FBA4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9301016" y="5420650"/>
            <a:ext cx="958543" cy="0"/>
          </a:xfrm>
          <a:prstGeom prst="line">
            <a:avLst/>
          </a:prstGeom>
          <a:ln w="15875" cap="rnd">
            <a:solidFill>
              <a:srgbClr val="7FBA4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9480360" y="5854565"/>
            <a:ext cx="1725956" cy="279967"/>
          </a:xfrm>
          <a:prstGeom prst="rect">
            <a:avLst/>
          </a:prstGeom>
          <a:noFill/>
          <a:ln>
            <a:noFill/>
          </a:ln>
        </p:spPr>
        <p:txBody>
          <a:bodyPr vert="horz" wrap="square" lIns="91414" tIns="91414" rIns="91414" bIns="91414" rtlCol="0" anchor="ctr">
            <a:noAutofit/>
          </a:bodyPr>
          <a:lstStyle/>
          <a:p>
            <a:pPr algn="ctr" defTabSz="914049">
              <a:defRPr/>
            </a:pPr>
            <a:r>
              <a:rPr lang="en-US" sz="1078" kern="0" dirty="0">
                <a:ea typeface="Segoe UI" panose="020B0502040204020203" pitchFamily="34" charset="0"/>
                <a:cs typeface="Segoe UI Semibold" panose="020B0702040204020203" pitchFamily="34" charset="0"/>
              </a:rPr>
              <a:t>Production data</a:t>
            </a:r>
          </a:p>
        </p:txBody>
      </p:sp>
      <p:sp>
        <p:nvSpPr>
          <p:cNvPr id="3" name="Oval 2"/>
          <p:cNvSpPr/>
          <p:nvPr/>
        </p:nvSpPr>
        <p:spPr bwMode="auto">
          <a:xfrm>
            <a:off x="8608993" y="5088511"/>
            <a:ext cx="658919" cy="658919"/>
          </a:xfrm>
          <a:prstGeom prst="ellipse">
            <a:avLst/>
          </a:prstGeom>
          <a:solidFill>
            <a:schemeClr val="bg1"/>
          </a:solidFill>
          <a:ln w="15875" cap="rnd">
            <a:solidFill>
              <a:srgbClr val="7FBA4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109"/>
          <p:cNvSpPr txBox="1"/>
          <p:nvPr/>
        </p:nvSpPr>
        <p:spPr>
          <a:xfrm>
            <a:off x="9170534" y="3035251"/>
            <a:ext cx="922628"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Azure</a:t>
            </a:r>
          </a:p>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Applications</a:t>
            </a:r>
          </a:p>
        </p:txBody>
      </p:sp>
      <p:sp>
        <p:nvSpPr>
          <p:cNvPr id="77" name="TextBox 109"/>
          <p:cNvSpPr txBox="1"/>
          <p:nvPr/>
        </p:nvSpPr>
        <p:spPr>
          <a:xfrm>
            <a:off x="7807515" y="3035251"/>
            <a:ext cx="1249866"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StorSimple </a:t>
            </a:r>
            <a:br>
              <a:rPr lang="en-US" sz="1078" kern="0" dirty="0">
                <a:latin typeface="Segoe UI" panose="020B0502040204020203" pitchFamily="34" charset="0"/>
                <a:ea typeface="Segoe UI" panose="020B0502040204020203" pitchFamily="34" charset="0"/>
                <a:cs typeface="Segoe UI" panose="020B0502040204020203" pitchFamily="34" charset="0"/>
              </a:rPr>
            </a:br>
            <a:r>
              <a:rPr lang="en-US" sz="1078" kern="0" dirty="0">
                <a:latin typeface="Segoe UI" panose="020B0502040204020203" pitchFamily="34" charset="0"/>
                <a:ea typeface="Segoe UI" panose="020B0502040204020203" pitchFamily="34" charset="0"/>
                <a:cs typeface="Segoe UI" panose="020B0502040204020203" pitchFamily="34" charset="0"/>
              </a:rPr>
              <a:t>Cloud Appliance</a:t>
            </a:r>
          </a:p>
        </p:txBody>
      </p:sp>
      <p:pic>
        <p:nvPicPr>
          <p:cNvPr id="78" name="Picture 77"/>
          <p:cNvPicPr>
            <a:picLocks noChangeAspect="1"/>
          </p:cNvPicPr>
          <p:nvPr/>
        </p:nvPicPr>
        <p:blipFill>
          <a:blip r:embed="rId3"/>
          <a:stretch>
            <a:fillRect/>
          </a:stretch>
        </p:blipFill>
        <p:spPr>
          <a:xfrm>
            <a:off x="9397709" y="2547328"/>
            <a:ext cx="485587" cy="378804"/>
          </a:xfrm>
          <a:prstGeom prst="rect">
            <a:avLst/>
          </a:prstGeom>
        </p:spPr>
      </p:pic>
      <p:sp>
        <p:nvSpPr>
          <p:cNvPr id="65" name="TextBox 64"/>
          <p:cNvSpPr txBox="1"/>
          <p:nvPr/>
        </p:nvSpPr>
        <p:spPr>
          <a:xfrm>
            <a:off x="8673935" y="5233963"/>
            <a:ext cx="593978" cy="343573"/>
          </a:xfrm>
          <a:prstGeom prst="rect">
            <a:avLst/>
          </a:prstGeom>
          <a:noFill/>
          <a:ln>
            <a:noFill/>
          </a:ln>
        </p:spPr>
        <p:txBody>
          <a:bodyPr vert="horz" wrap="square" lIns="91414" tIns="91414" rIns="91414" bIns="91414" rtlCol="0" anchor="ctr">
            <a:noAutofit/>
          </a:bodyPr>
          <a:lstStyle/>
          <a:p>
            <a:pPr defTabSz="914049">
              <a:defRPr/>
            </a:pPr>
            <a:r>
              <a:rPr lang="en-US" sz="1961" kern="0" dirty="0">
                <a:solidFill>
                  <a:srgbClr val="7FBA42"/>
                </a:solidFill>
                <a:latin typeface="Segoe UI Semibold" panose="020B0702040204020203" pitchFamily="34" charset="0"/>
                <a:ea typeface="Segoe UI" panose="020B0502040204020203" pitchFamily="34" charset="0"/>
                <a:cs typeface="Segoe UI Semibold" panose="020B0702040204020203" pitchFamily="34" charset="0"/>
              </a:rPr>
              <a:t>DR</a:t>
            </a:r>
          </a:p>
        </p:txBody>
      </p:sp>
      <p:sp>
        <p:nvSpPr>
          <p:cNvPr id="70" name="TextBox 69"/>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a:spcBef>
                <a:spcPts val="1568"/>
              </a:spcBef>
              <a:spcAft>
                <a:spcPts val="588"/>
              </a:spcAft>
            </a:pPr>
            <a:r>
              <a:rPr lang="en-US" sz="1961" dirty="0">
                <a:solidFill>
                  <a:srgbClr val="0078D7"/>
                </a:solidFill>
                <a:latin typeface="Segoe UI" panose="020B0502040204020203" pitchFamily="34" charset="0"/>
                <a:cs typeface="Segoe UI" panose="020B0502040204020203" pitchFamily="34" charset="0"/>
              </a:rPr>
              <a:t>How customers benefit</a:t>
            </a:r>
          </a:p>
        </p:txBody>
      </p:sp>
      <p:pic>
        <p:nvPicPr>
          <p:cNvPr id="59" name="Picture 58"/>
          <p:cNvPicPr>
            <a:picLocks noChangeAspect="1"/>
          </p:cNvPicPr>
          <p:nvPr/>
        </p:nvPicPr>
        <p:blipFill>
          <a:blip r:embed="rId4"/>
          <a:stretch>
            <a:fillRect/>
          </a:stretch>
        </p:blipFill>
        <p:spPr>
          <a:xfrm>
            <a:off x="8244874" y="2502426"/>
            <a:ext cx="413398" cy="415241"/>
          </a:xfrm>
          <a:prstGeom prst="rect">
            <a:avLst/>
          </a:prstGeom>
        </p:spPr>
      </p:pic>
      <p:sp>
        <p:nvSpPr>
          <p:cNvPr id="7" name="Freeform 5"/>
          <p:cNvSpPr>
            <a:spLocks/>
          </p:cNvSpPr>
          <p:nvPr/>
        </p:nvSpPr>
        <p:spPr bwMode="auto">
          <a:xfrm>
            <a:off x="7032890" y="1689066"/>
            <a:ext cx="3750666" cy="2185035"/>
          </a:xfrm>
          <a:custGeom>
            <a:avLst/>
            <a:gdLst>
              <a:gd name="T0" fmla="*/ 1143 w 1364"/>
              <a:gd name="T1" fmla="*/ 323 h 793"/>
              <a:gd name="T2" fmla="*/ 1143 w 1364"/>
              <a:gd name="T3" fmla="*/ 304 h 793"/>
              <a:gd name="T4" fmla="*/ 839 w 1364"/>
              <a:gd name="T5" fmla="*/ 0 h 793"/>
              <a:gd name="T6" fmla="*/ 562 w 1364"/>
              <a:gd name="T7" fmla="*/ 179 h 793"/>
              <a:gd name="T8" fmla="*/ 410 w 1364"/>
              <a:gd name="T9" fmla="*/ 124 h 793"/>
              <a:gd name="T10" fmla="*/ 175 w 1364"/>
              <a:gd name="T11" fmla="*/ 359 h 793"/>
              <a:gd name="T12" fmla="*/ 180 w 1364"/>
              <a:gd name="T13" fmla="*/ 409 h 793"/>
              <a:gd name="T14" fmla="*/ 0 w 1364"/>
              <a:gd name="T15" fmla="*/ 594 h 793"/>
              <a:gd name="T16" fmla="*/ 191 w 1364"/>
              <a:gd name="T17" fmla="*/ 793 h 793"/>
              <a:gd name="T18" fmla="*/ 194 w 1364"/>
              <a:gd name="T19" fmla="*/ 793 h 793"/>
              <a:gd name="T20" fmla="*/ 1129 w 1364"/>
              <a:gd name="T21" fmla="*/ 790 h 793"/>
              <a:gd name="T22" fmla="*/ 1364 w 1364"/>
              <a:gd name="T23" fmla="*/ 555 h 793"/>
              <a:gd name="T24" fmla="*/ 1143 w 1364"/>
              <a:gd name="T25" fmla="*/ 323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4" h="793">
                <a:moveTo>
                  <a:pt x="1143" y="323"/>
                </a:moveTo>
                <a:cubicBezTo>
                  <a:pt x="1143" y="315"/>
                  <a:pt x="1143" y="309"/>
                  <a:pt x="1143" y="304"/>
                </a:cubicBezTo>
                <a:cubicBezTo>
                  <a:pt x="1143" y="135"/>
                  <a:pt x="1007" y="0"/>
                  <a:pt x="839" y="0"/>
                </a:cubicBezTo>
                <a:cubicBezTo>
                  <a:pt x="714" y="0"/>
                  <a:pt x="609" y="75"/>
                  <a:pt x="562" y="179"/>
                </a:cubicBezTo>
                <a:cubicBezTo>
                  <a:pt x="520" y="144"/>
                  <a:pt x="468" y="124"/>
                  <a:pt x="410" y="124"/>
                </a:cubicBezTo>
                <a:cubicBezTo>
                  <a:pt x="282" y="124"/>
                  <a:pt x="175" y="232"/>
                  <a:pt x="175" y="359"/>
                </a:cubicBezTo>
                <a:cubicBezTo>
                  <a:pt x="175" y="378"/>
                  <a:pt x="177" y="392"/>
                  <a:pt x="180" y="409"/>
                </a:cubicBezTo>
                <a:cubicBezTo>
                  <a:pt x="80" y="417"/>
                  <a:pt x="0" y="489"/>
                  <a:pt x="0" y="594"/>
                </a:cubicBezTo>
                <a:cubicBezTo>
                  <a:pt x="0" y="701"/>
                  <a:pt x="83" y="790"/>
                  <a:pt x="191" y="793"/>
                </a:cubicBezTo>
                <a:cubicBezTo>
                  <a:pt x="194" y="793"/>
                  <a:pt x="194" y="793"/>
                  <a:pt x="194" y="793"/>
                </a:cubicBezTo>
                <a:cubicBezTo>
                  <a:pt x="1129" y="790"/>
                  <a:pt x="1129" y="790"/>
                  <a:pt x="1129" y="790"/>
                </a:cubicBezTo>
                <a:cubicBezTo>
                  <a:pt x="1259" y="790"/>
                  <a:pt x="1364" y="688"/>
                  <a:pt x="1364" y="555"/>
                </a:cubicBezTo>
                <a:cubicBezTo>
                  <a:pt x="1364" y="431"/>
                  <a:pt x="1267" y="329"/>
                  <a:pt x="1143" y="323"/>
                </a:cubicBez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 name="Freeform 9"/>
          <p:cNvSpPr>
            <a:spLocks/>
          </p:cNvSpPr>
          <p:nvPr/>
        </p:nvSpPr>
        <p:spPr bwMode="auto">
          <a:xfrm>
            <a:off x="7101367" y="5189169"/>
            <a:ext cx="284802"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12" name="Line 10"/>
          <p:cNvSpPr>
            <a:spLocks noChangeShapeType="1"/>
          </p:cNvSpPr>
          <p:nvPr/>
        </p:nvSpPr>
        <p:spPr bwMode="auto">
          <a:xfrm>
            <a:off x="7152723" y="5270096"/>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 name="Line 11"/>
          <p:cNvSpPr>
            <a:spLocks noChangeShapeType="1"/>
          </p:cNvSpPr>
          <p:nvPr/>
        </p:nvSpPr>
        <p:spPr bwMode="auto">
          <a:xfrm>
            <a:off x="7152723" y="5344798"/>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 name="Line 12"/>
          <p:cNvSpPr>
            <a:spLocks noChangeShapeType="1"/>
          </p:cNvSpPr>
          <p:nvPr/>
        </p:nvSpPr>
        <p:spPr bwMode="auto">
          <a:xfrm>
            <a:off x="7152723" y="5422613"/>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 name="Line 13"/>
          <p:cNvSpPr>
            <a:spLocks noChangeShapeType="1"/>
          </p:cNvSpPr>
          <p:nvPr/>
        </p:nvSpPr>
        <p:spPr bwMode="auto">
          <a:xfrm>
            <a:off x="7225870"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 name="Oval 14"/>
          <p:cNvSpPr>
            <a:spLocks noChangeArrowheads="1"/>
          </p:cNvSpPr>
          <p:nvPr/>
        </p:nvSpPr>
        <p:spPr bwMode="auto">
          <a:xfrm>
            <a:off x="7314578" y="5537779"/>
            <a:ext cx="20232"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15"/>
          <p:cNvSpPr>
            <a:spLocks/>
          </p:cNvSpPr>
          <p:nvPr/>
        </p:nvSpPr>
        <p:spPr bwMode="auto">
          <a:xfrm>
            <a:off x="7653850" y="5189169"/>
            <a:ext cx="286358"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18" name="Line 16"/>
          <p:cNvSpPr>
            <a:spLocks noChangeShapeType="1"/>
          </p:cNvSpPr>
          <p:nvPr/>
        </p:nvSpPr>
        <p:spPr bwMode="auto">
          <a:xfrm>
            <a:off x="7703652" y="5270096"/>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Line 17"/>
          <p:cNvSpPr>
            <a:spLocks noChangeShapeType="1"/>
          </p:cNvSpPr>
          <p:nvPr/>
        </p:nvSpPr>
        <p:spPr bwMode="auto">
          <a:xfrm>
            <a:off x="7703652" y="5344798"/>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 name="Line 18"/>
          <p:cNvSpPr>
            <a:spLocks noChangeShapeType="1"/>
          </p:cNvSpPr>
          <p:nvPr/>
        </p:nvSpPr>
        <p:spPr bwMode="auto">
          <a:xfrm>
            <a:off x="7703652" y="5422613"/>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 name="Line 19"/>
          <p:cNvSpPr>
            <a:spLocks noChangeShapeType="1"/>
          </p:cNvSpPr>
          <p:nvPr/>
        </p:nvSpPr>
        <p:spPr bwMode="auto">
          <a:xfrm>
            <a:off x="7762790"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 name="Oval 20"/>
          <p:cNvSpPr>
            <a:spLocks noChangeArrowheads="1"/>
          </p:cNvSpPr>
          <p:nvPr/>
        </p:nvSpPr>
        <p:spPr bwMode="auto">
          <a:xfrm>
            <a:off x="7703652" y="5537779"/>
            <a:ext cx="21788"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 name="Freeform 21"/>
          <p:cNvSpPr>
            <a:spLocks/>
          </p:cNvSpPr>
          <p:nvPr/>
        </p:nvSpPr>
        <p:spPr bwMode="auto">
          <a:xfrm>
            <a:off x="7314578" y="5088010"/>
            <a:ext cx="410861" cy="659868"/>
          </a:xfrm>
          <a:custGeom>
            <a:avLst/>
            <a:gdLst>
              <a:gd name="T0" fmla="*/ 236 w 239"/>
              <a:gd name="T1" fmla="*/ 384 h 384"/>
              <a:gd name="T2" fmla="*/ 4 w 239"/>
              <a:gd name="T3" fmla="*/ 384 h 384"/>
              <a:gd name="T4" fmla="*/ 0 w 239"/>
              <a:gd name="T5" fmla="*/ 380 h 384"/>
              <a:gd name="T6" fmla="*/ 0 w 239"/>
              <a:gd name="T7" fmla="*/ 4 h 384"/>
              <a:gd name="T8" fmla="*/ 4 w 239"/>
              <a:gd name="T9" fmla="*/ 0 h 384"/>
              <a:gd name="T10" fmla="*/ 236 w 239"/>
              <a:gd name="T11" fmla="*/ 0 h 384"/>
              <a:gd name="T12" fmla="*/ 239 w 239"/>
              <a:gd name="T13" fmla="*/ 4 h 384"/>
              <a:gd name="T14" fmla="*/ 239 w 239"/>
              <a:gd name="T15" fmla="*/ 380 h 384"/>
              <a:gd name="T16" fmla="*/ 236 w 239"/>
              <a:gd name="T1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84">
                <a:moveTo>
                  <a:pt x="236" y="384"/>
                </a:moveTo>
                <a:cubicBezTo>
                  <a:pt x="4" y="384"/>
                  <a:pt x="4" y="384"/>
                  <a:pt x="4" y="384"/>
                </a:cubicBezTo>
                <a:cubicBezTo>
                  <a:pt x="2" y="384"/>
                  <a:pt x="0" y="382"/>
                  <a:pt x="0" y="380"/>
                </a:cubicBezTo>
                <a:cubicBezTo>
                  <a:pt x="0" y="4"/>
                  <a:pt x="0" y="4"/>
                  <a:pt x="0" y="4"/>
                </a:cubicBezTo>
                <a:cubicBezTo>
                  <a:pt x="0" y="2"/>
                  <a:pt x="2" y="0"/>
                  <a:pt x="4" y="0"/>
                </a:cubicBezTo>
                <a:cubicBezTo>
                  <a:pt x="236" y="0"/>
                  <a:pt x="236" y="0"/>
                  <a:pt x="236" y="0"/>
                </a:cubicBezTo>
                <a:cubicBezTo>
                  <a:pt x="238" y="0"/>
                  <a:pt x="239" y="2"/>
                  <a:pt x="239" y="4"/>
                </a:cubicBezTo>
                <a:cubicBezTo>
                  <a:pt x="239" y="380"/>
                  <a:pt x="239" y="380"/>
                  <a:pt x="239" y="380"/>
                </a:cubicBezTo>
                <a:cubicBezTo>
                  <a:pt x="239" y="382"/>
                  <a:pt x="238" y="384"/>
                  <a:pt x="236" y="384"/>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4" name="Line 22"/>
          <p:cNvSpPr>
            <a:spLocks noChangeShapeType="1"/>
          </p:cNvSpPr>
          <p:nvPr/>
        </p:nvSpPr>
        <p:spPr bwMode="auto">
          <a:xfrm>
            <a:off x="7387725" y="520473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 name="Line 23"/>
          <p:cNvSpPr>
            <a:spLocks noChangeShapeType="1"/>
          </p:cNvSpPr>
          <p:nvPr/>
        </p:nvSpPr>
        <p:spPr bwMode="auto">
          <a:xfrm>
            <a:off x="7387725" y="531367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Line 24"/>
          <p:cNvSpPr>
            <a:spLocks noChangeShapeType="1"/>
          </p:cNvSpPr>
          <p:nvPr/>
        </p:nvSpPr>
        <p:spPr bwMode="auto">
          <a:xfrm>
            <a:off x="7387725" y="5424169"/>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 name="Line 25"/>
          <p:cNvSpPr>
            <a:spLocks noChangeShapeType="1"/>
          </p:cNvSpPr>
          <p:nvPr/>
        </p:nvSpPr>
        <p:spPr bwMode="auto">
          <a:xfrm>
            <a:off x="7482658" y="5604699"/>
            <a:ext cx="74702"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8" name="Oval 26"/>
          <p:cNvSpPr>
            <a:spLocks noChangeArrowheads="1"/>
          </p:cNvSpPr>
          <p:nvPr/>
        </p:nvSpPr>
        <p:spPr bwMode="auto">
          <a:xfrm>
            <a:off x="7624281" y="5590693"/>
            <a:ext cx="28013"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9" name="Oval 27"/>
          <p:cNvSpPr>
            <a:spLocks noChangeArrowheads="1"/>
          </p:cNvSpPr>
          <p:nvPr/>
        </p:nvSpPr>
        <p:spPr bwMode="auto">
          <a:xfrm>
            <a:off x="7387725" y="5590693"/>
            <a:ext cx="29570"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 name="Freeform 5"/>
          <p:cNvSpPr>
            <a:spLocks/>
          </p:cNvSpPr>
          <p:nvPr/>
        </p:nvSpPr>
        <p:spPr bwMode="auto">
          <a:xfrm>
            <a:off x="7483947" y="4894691"/>
            <a:ext cx="371955" cy="678544"/>
          </a:xfrm>
          <a:custGeom>
            <a:avLst/>
            <a:gdLst>
              <a:gd name="T0" fmla="*/ 20 w 181"/>
              <a:gd name="T1" fmla="*/ 0 h 333"/>
              <a:gd name="T2" fmla="*/ 155 w 181"/>
              <a:gd name="T3" fmla="*/ 0 h 333"/>
              <a:gd name="T4" fmla="*/ 156 w 181"/>
              <a:gd name="T5" fmla="*/ 4 h 333"/>
              <a:gd name="T6" fmla="*/ 113 w 181"/>
              <a:gd name="T7" fmla="*/ 113 h 333"/>
              <a:gd name="T8" fmla="*/ 181 w 181"/>
              <a:gd name="T9" fmla="*/ 113 h 333"/>
              <a:gd name="T10" fmla="*/ 72 w 181"/>
              <a:gd name="T11" fmla="*/ 333 h 333"/>
              <a:gd name="T12" fmla="*/ 90 w 181"/>
              <a:gd name="T13" fmla="*/ 173 h 333"/>
              <a:gd name="T14" fmla="*/ 25 w 181"/>
              <a:gd name="T15" fmla="*/ 173 h 333"/>
              <a:gd name="T16" fmla="*/ 0 w 181"/>
              <a:gd name="T17" fmla="*/ 0 h 333"/>
              <a:gd name="T18" fmla="*/ 20 w 181"/>
              <a:gd name="T1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333">
                <a:moveTo>
                  <a:pt x="20" y="0"/>
                </a:moveTo>
                <a:cubicBezTo>
                  <a:pt x="155" y="0"/>
                  <a:pt x="155" y="0"/>
                  <a:pt x="155" y="0"/>
                </a:cubicBezTo>
                <a:cubicBezTo>
                  <a:pt x="155" y="0"/>
                  <a:pt x="156" y="3"/>
                  <a:pt x="156" y="4"/>
                </a:cubicBezTo>
                <a:cubicBezTo>
                  <a:pt x="113" y="113"/>
                  <a:pt x="113" y="113"/>
                  <a:pt x="113" y="113"/>
                </a:cubicBezTo>
                <a:cubicBezTo>
                  <a:pt x="181" y="113"/>
                  <a:pt x="181" y="113"/>
                  <a:pt x="181" y="113"/>
                </a:cubicBezTo>
                <a:cubicBezTo>
                  <a:pt x="72" y="333"/>
                  <a:pt x="72" y="333"/>
                  <a:pt x="72" y="333"/>
                </a:cubicBezTo>
                <a:cubicBezTo>
                  <a:pt x="90" y="173"/>
                  <a:pt x="90" y="173"/>
                  <a:pt x="90" y="173"/>
                </a:cubicBezTo>
                <a:cubicBezTo>
                  <a:pt x="25" y="173"/>
                  <a:pt x="25" y="173"/>
                  <a:pt x="25" y="173"/>
                </a:cubicBezTo>
                <a:cubicBezTo>
                  <a:pt x="0" y="0"/>
                  <a:pt x="0" y="0"/>
                  <a:pt x="0" y="0"/>
                </a:cubicBezTo>
                <a:lnTo>
                  <a:pt x="20" y="0"/>
                </a:lnTo>
                <a:close/>
              </a:path>
            </a:pathLst>
          </a:custGeom>
          <a:solidFill>
            <a:srgbClr val="FFFFFF"/>
          </a:solidFill>
          <a:ln w="15875">
            <a:solidFill>
              <a:srgbClr val="7FBA42"/>
            </a:solidFill>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57" name="Freeform 31"/>
          <p:cNvSpPr>
            <a:spLocks/>
          </p:cNvSpPr>
          <p:nvPr/>
        </p:nvSpPr>
        <p:spPr bwMode="auto">
          <a:xfrm>
            <a:off x="9940045" y="5189169"/>
            <a:ext cx="284802"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59" name="Line 32"/>
          <p:cNvSpPr>
            <a:spLocks noChangeShapeType="1"/>
          </p:cNvSpPr>
          <p:nvPr/>
        </p:nvSpPr>
        <p:spPr bwMode="auto">
          <a:xfrm>
            <a:off x="9991402" y="5270096"/>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0" name="Line 33"/>
          <p:cNvSpPr>
            <a:spLocks noChangeShapeType="1"/>
          </p:cNvSpPr>
          <p:nvPr/>
        </p:nvSpPr>
        <p:spPr bwMode="auto">
          <a:xfrm>
            <a:off x="9991402" y="5344798"/>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1" name="Line 34"/>
          <p:cNvSpPr>
            <a:spLocks noChangeShapeType="1"/>
          </p:cNvSpPr>
          <p:nvPr/>
        </p:nvSpPr>
        <p:spPr bwMode="auto">
          <a:xfrm>
            <a:off x="9991402" y="5422613"/>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2" name="Line 35"/>
          <p:cNvSpPr>
            <a:spLocks noChangeShapeType="1"/>
          </p:cNvSpPr>
          <p:nvPr/>
        </p:nvSpPr>
        <p:spPr bwMode="auto">
          <a:xfrm>
            <a:off x="10064548"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3" name="Oval 36"/>
          <p:cNvSpPr>
            <a:spLocks noChangeArrowheads="1"/>
          </p:cNvSpPr>
          <p:nvPr/>
        </p:nvSpPr>
        <p:spPr bwMode="auto">
          <a:xfrm>
            <a:off x="10153257" y="5537779"/>
            <a:ext cx="20232"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4" name="Freeform 37"/>
          <p:cNvSpPr>
            <a:spLocks/>
          </p:cNvSpPr>
          <p:nvPr/>
        </p:nvSpPr>
        <p:spPr bwMode="auto">
          <a:xfrm>
            <a:off x="10492528" y="5189169"/>
            <a:ext cx="286358"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65" name="Line 38"/>
          <p:cNvSpPr>
            <a:spLocks noChangeShapeType="1"/>
          </p:cNvSpPr>
          <p:nvPr/>
        </p:nvSpPr>
        <p:spPr bwMode="auto">
          <a:xfrm>
            <a:off x="10542330" y="5270096"/>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6" name="Line 39"/>
          <p:cNvSpPr>
            <a:spLocks noChangeShapeType="1"/>
          </p:cNvSpPr>
          <p:nvPr/>
        </p:nvSpPr>
        <p:spPr bwMode="auto">
          <a:xfrm>
            <a:off x="10542330" y="5344798"/>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7" name="Line 40"/>
          <p:cNvSpPr>
            <a:spLocks noChangeShapeType="1"/>
          </p:cNvSpPr>
          <p:nvPr/>
        </p:nvSpPr>
        <p:spPr bwMode="auto">
          <a:xfrm>
            <a:off x="10542330" y="5422613"/>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8" name="Line 41"/>
          <p:cNvSpPr>
            <a:spLocks noChangeShapeType="1"/>
          </p:cNvSpPr>
          <p:nvPr/>
        </p:nvSpPr>
        <p:spPr bwMode="auto">
          <a:xfrm>
            <a:off x="10601469"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9" name="Oval 42"/>
          <p:cNvSpPr>
            <a:spLocks noChangeArrowheads="1"/>
          </p:cNvSpPr>
          <p:nvPr/>
        </p:nvSpPr>
        <p:spPr bwMode="auto">
          <a:xfrm>
            <a:off x="10542330" y="5537779"/>
            <a:ext cx="21788"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0" name="Freeform 43"/>
          <p:cNvSpPr>
            <a:spLocks/>
          </p:cNvSpPr>
          <p:nvPr/>
        </p:nvSpPr>
        <p:spPr bwMode="auto">
          <a:xfrm>
            <a:off x="10153257" y="5088010"/>
            <a:ext cx="410861" cy="659868"/>
          </a:xfrm>
          <a:custGeom>
            <a:avLst/>
            <a:gdLst>
              <a:gd name="T0" fmla="*/ 236 w 239"/>
              <a:gd name="T1" fmla="*/ 384 h 384"/>
              <a:gd name="T2" fmla="*/ 4 w 239"/>
              <a:gd name="T3" fmla="*/ 384 h 384"/>
              <a:gd name="T4" fmla="*/ 0 w 239"/>
              <a:gd name="T5" fmla="*/ 380 h 384"/>
              <a:gd name="T6" fmla="*/ 0 w 239"/>
              <a:gd name="T7" fmla="*/ 4 h 384"/>
              <a:gd name="T8" fmla="*/ 4 w 239"/>
              <a:gd name="T9" fmla="*/ 0 h 384"/>
              <a:gd name="T10" fmla="*/ 236 w 239"/>
              <a:gd name="T11" fmla="*/ 0 h 384"/>
              <a:gd name="T12" fmla="*/ 239 w 239"/>
              <a:gd name="T13" fmla="*/ 4 h 384"/>
              <a:gd name="T14" fmla="*/ 239 w 239"/>
              <a:gd name="T15" fmla="*/ 380 h 384"/>
              <a:gd name="T16" fmla="*/ 236 w 239"/>
              <a:gd name="T1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84">
                <a:moveTo>
                  <a:pt x="236" y="384"/>
                </a:moveTo>
                <a:cubicBezTo>
                  <a:pt x="4" y="384"/>
                  <a:pt x="4" y="384"/>
                  <a:pt x="4" y="384"/>
                </a:cubicBezTo>
                <a:cubicBezTo>
                  <a:pt x="2" y="384"/>
                  <a:pt x="0" y="382"/>
                  <a:pt x="0" y="380"/>
                </a:cubicBezTo>
                <a:cubicBezTo>
                  <a:pt x="0" y="4"/>
                  <a:pt x="0" y="4"/>
                  <a:pt x="0" y="4"/>
                </a:cubicBezTo>
                <a:cubicBezTo>
                  <a:pt x="0" y="2"/>
                  <a:pt x="2" y="0"/>
                  <a:pt x="4" y="0"/>
                </a:cubicBezTo>
                <a:cubicBezTo>
                  <a:pt x="236" y="0"/>
                  <a:pt x="236" y="0"/>
                  <a:pt x="236" y="0"/>
                </a:cubicBezTo>
                <a:cubicBezTo>
                  <a:pt x="238" y="0"/>
                  <a:pt x="239" y="2"/>
                  <a:pt x="239" y="4"/>
                </a:cubicBezTo>
                <a:cubicBezTo>
                  <a:pt x="239" y="380"/>
                  <a:pt x="239" y="380"/>
                  <a:pt x="239" y="380"/>
                </a:cubicBezTo>
                <a:cubicBezTo>
                  <a:pt x="239" y="382"/>
                  <a:pt x="238" y="384"/>
                  <a:pt x="236" y="384"/>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71" name="Line 44"/>
          <p:cNvSpPr>
            <a:spLocks noChangeShapeType="1"/>
          </p:cNvSpPr>
          <p:nvPr/>
        </p:nvSpPr>
        <p:spPr bwMode="auto">
          <a:xfrm>
            <a:off x="10226403" y="520473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2" name="Line 45"/>
          <p:cNvSpPr>
            <a:spLocks noChangeShapeType="1"/>
          </p:cNvSpPr>
          <p:nvPr/>
        </p:nvSpPr>
        <p:spPr bwMode="auto">
          <a:xfrm>
            <a:off x="10226403" y="531367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3" name="Line 46"/>
          <p:cNvSpPr>
            <a:spLocks noChangeShapeType="1"/>
          </p:cNvSpPr>
          <p:nvPr/>
        </p:nvSpPr>
        <p:spPr bwMode="auto">
          <a:xfrm>
            <a:off x="10226403" y="5424169"/>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4" name="Line 47"/>
          <p:cNvSpPr>
            <a:spLocks noChangeShapeType="1"/>
          </p:cNvSpPr>
          <p:nvPr/>
        </p:nvSpPr>
        <p:spPr bwMode="auto">
          <a:xfrm>
            <a:off x="10321336" y="5604699"/>
            <a:ext cx="74702"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5" name="Oval 48"/>
          <p:cNvSpPr>
            <a:spLocks noChangeArrowheads="1"/>
          </p:cNvSpPr>
          <p:nvPr/>
        </p:nvSpPr>
        <p:spPr bwMode="auto">
          <a:xfrm>
            <a:off x="10462960" y="5590693"/>
            <a:ext cx="28013"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6" name="Oval 49"/>
          <p:cNvSpPr>
            <a:spLocks noChangeArrowheads="1"/>
          </p:cNvSpPr>
          <p:nvPr/>
        </p:nvSpPr>
        <p:spPr bwMode="auto">
          <a:xfrm>
            <a:off x="10226403" y="5590693"/>
            <a:ext cx="29570"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323029688"/>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8" name="Rectangle 317"/>
          <p:cNvSpPr/>
          <p:nvPr/>
        </p:nvSpPr>
        <p:spPr bwMode="auto">
          <a:xfrm>
            <a:off x="1472928" y="6077868"/>
            <a:ext cx="5489627" cy="3554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b="1" kern="0" dirty="0">
                <a:solidFill>
                  <a:schemeClr val="accent1"/>
                </a:solidFill>
                <a:ea typeface="Segoe UI" pitchFamily="34" charset="0"/>
                <a:cs typeface="Segoe UI" pitchFamily="34" charset="0"/>
              </a:rPr>
              <a:t>Primary Data</a:t>
            </a:r>
          </a:p>
        </p:txBody>
      </p:sp>
      <p:cxnSp>
        <p:nvCxnSpPr>
          <p:cNvPr id="3" name="Straight Connector 2"/>
          <p:cNvCxnSpPr/>
          <p:nvPr/>
        </p:nvCxnSpPr>
        <p:spPr>
          <a:xfrm>
            <a:off x="1472928" y="5374013"/>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72928" y="5013679"/>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472928" y="4540056"/>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472928" y="3909088"/>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472928" y="3317838"/>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472928" y="2642107"/>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itle 1"/>
          <p:cNvSpPr>
            <a:spLocks noGrp="1"/>
          </p:cNvSpPr>
          <p:nvPr>
            <p:ph type="title"/>
          </p:nvPr>
        </p:nvSpPr>
        <p:spPr/>
        <p:txBody>
          <a:bodyPr/>
          <a:lstStyle/>
          <a:p>
            <a:r>
              <a:rPr lang="en-US" dirty="0">
                <a:solidFill>
                  <a:srgbClr val="0078D7"/>
                </a:solidFill>
              </a:rPr>
              <a:t>Test, validate, and accelerate DR</a:t>
            </a:r>
          </a:p>
        </p:txBody>
      </p:sp>
      <p:sp>
        <p:nvSpPr>
          <p:cNvPr id="306" name="Rectangle 305"/>
          <p:cNvSpPr/>
          <p:nvPr/>
        </p:nvSpPr>
        <p:spPr bwMode="auto">
          <a:xfrm rot="16200000">
            <a:off x="-1131579" y="3809586"/>
            <a:ext cx="3406622" cy="417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b="1" kern="0" dirty="0">
                <a:solidFill>
                  <a:schemeClr val="accent1"/>
                </a:solidFill>
                <a:ea typeface="Segoe UI" pitchFamily="34" charset="0"/>
                <a:cs typeface="Segoe UI" pitchFamily="34" charset="0"/>
              </a:rPr>
              <a:t>Off-site Backups</a:t>
            </a:r>
          </a:p>
        </p:txBody>
      </p:sp>
      <p:sp>
        <p:nvSpPr>
          <p:cNvPr id="320" name="TextBox 319"/>
          <p:cNvSpPr txBox="1"/>
          <p:nvPr/>
        </p:nvSpPr>
        <p:spPr>
          <a:xfrm>
            <a:off x="1549583"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TB</a:t>
            </a:r>
          </a:p>
        </p:txBody>
      </p:sp>
      <p:sp>
        <p:nvSpPr>
          <p:cNvPr id="321" name="TextBox 320"/>
          <p:cNvSpPr txBox="1"/>
          <p:nvPr/>
        </p:nvSpPr>
        <p:spPr>
          <a:xfrm>
            <a:off x="2650057"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5 TB</a:t>
            </a:r>
          </a:p>
        </p:txBody>
      </p:sp>
      <p:sp>
        <p:nvSpPr>
          <p:cNvPr id="322" name="TextBox 321"/>
          <p:cNvSpPr txBox="1"/>
          <p:nvPr/>
        </p:nvSpPr>
        <p:spPr>
          <a:xfrm>
            <a:off x="3741040" y="5678769"/>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20 TB</a:t>
            </a:r>
          </a:p>
        </p:txBody>
      </p:sp>
      <p:sp>
        <p:nvSpPr>
          <p:cNvPr id="323" name="TextBox 322"/>
          <p:cNvSpPr txBox="1"/>
          <p:nvPr/>
        </p:nvSpPr>
        <p:spPr>
          <a:xfrm>
            <a:off x="4848991"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50 TB</a:t>
            </a:r>
          </a:p>
        </p:txBody>
      </p:sp>
      <p:sp>
        <p:nvSpPr>
          <p:cNvPr id="324" name="TextBox 323"/>
          <p:cNvSpPr txBox="1"/>
          <p:nvPr/>
        </p:nvSpPr>
        <p:spPr>
          <a:xfrm>
            <a:off x="5939663"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100 TB</a:t>
            </a:r>
          </a:p>
        </p:txBody>
      </p:sp>
      <p:sp>
        <p:nvSpPr>
          <p:cNvPr id="195" name="Text Placeholder 21"/>
          <p:cNvSpPr txBox="1">
            <a:spLocks/>
          </p:cNvSpPr>
          <p:nvPr/>
        </p:nvSpPr>
        <p:spPr>
          <a:xfrm>
            <a:off x="7606395" y="2110818"/>
            <a:ext cx="4164112" cy="783846"/>
          </a:xfrm>
          <a:prstGeom prst="rect">
            <a:avLst/>
          </a:prstGeom>
        </p:spPr>
        <p:txBody>
          <a:bodyPr lIns="0" tIns="0" rIns="268927"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StorSimple ‘instant recovery’ </a:t>
            </a:r>
          </a:p>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 faster RTO than tapes</a:t>
            </a:r>
          </a:p>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and cloud gateway backups</a:t>
            </a:r>
          </a:p>
        </p:txBody>
      </p:sp>
      <p:cxnSp>
        <p:nvCxnSpPr>
          <p:cNvPr id="197" name="Straight Connector 196"/>
          <p:cNvCxnSpPr/>
          <p:nvPr/>
        </p:nvCxnSpPr>
        <p:spPr>
          <a:xfrm>
            <a:off x="7606396" y="335352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auto">
          <a:xfrm>
            <a:off x="7609499" y="3635725"/>
            <a:ext cx="3861616" cy="22893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2353"/>
              </a:spcAft>
              <a:defRPr/>
            </a:pPr>
            <a:r>
              <a:rPr lang="en-US" sz="1765" kern="0" dirty="0">
                <a:solidFill>
                  <a:schemeClr val="tx1"/>
                </a:solidFill>
                <a:cs typeface="Segoe UI" panose="020B0502040204020203" pitchFamily="34" charset="0"/>
              </a:rPr>
              <a:t>RTO is independent of volume sizes</a:t>
            </a:r>
          </a:p>
          <a:p>
            <a:pPr defTabSz="914102" fontAlgn="base">
              <a:spcBef>
                <a:spcPct val="0"/>
              </a:spcBef>
              <a:spcAft>
                <a:spcPts val="2353"/>
              </a:spcAft>
              <a:defRPr/>
            </a:pPr>
            <a:r>
              <a:rPr lang="en-US" sz="1765" kern="0" dirty="0">
                <a:solidFill>
                  <a:schemeClr val="tx1"/>
                </a:solidFill>
                <a:cs typeface="Segoe UI Semibold" panose="020B0702040204020203" pitchFamily="34" charset="0"/>
              </a:rPr>
              <a:t>&gt;100x faster than tapes and </a:t>
            </a:r>
            <a:br>
              <a:rPr lang="en-US" sz="1765" kern="0" dirty="0">
                <a:solidFill>
                  <a:schemeClr val="tx1"/>
                </a:solidFill>
                <a:cs typeface="Segoe UI Semibold" panose="020B0702040204020203" pitchFamily="34" charset="0"/>
              </a:rPr>
            </a:br>
            <a:r>
              <a:rPr lang="en-US" sz="1765" kern="0" dirty="0">
                <a:solidFill>
                  <a:schemeClr val="tx1"/>
                </a:solidFill>
                <a:cs typeface="Segoe UI Semibold" panose="020B0702040204020203" pitchFamily="34" charset="0"/>
              </a:rPr>
              <a:t>regular cloud backup</a:t>
            </a:r>
          </a:p>
        </p:txBody>
      </p:sp>
      <p:sp>
        <p:nvSpPr>
          <p:cNvPr id="337" name="TextBox 336"/>
          <p:cNvSpPr txBox="1"/>
          <p:nvPr/>
        </p:nvSpPr>
        <p:spPr>
          <a:xfrm>
            <a:off x="2910037" y="1981930"/>
            <a:ext cx="3729195" cy="712074"/>
          </a:xfrm>
          <a:prstGeom prst="rect">
            <a:avLst/>
          </a:prstGeom>
          <a:noFill/>
        </p:spPr>
        <p:txBody>
          <a:bodyPr wrap="square" lIns="179285" tIns="143428" rIns="179285" bIns="143428" rtlCol="0">
            <a:spAutoFit/>
          </a:bodyPr>
          <a:lstStyle/>
          <a:p>
            <a:pPr algn="r" defTabSz="896386">
              <a:spcAft>
                <a:spcPts val="588"/>
              </a:spcAft>
              <a:defRPr/>
            </a:pPr>
            <a:r>
              <a:rPr lang="en-US" sz="1372" kern="0" dirty="0">
                <a:solidFill>
                  <a:srgbClr val="7FBA42"/>
                </a:solidFill>
              </a:rPr>
              <a:t>Cloud Backup (target for backup software)</a:t>
            </a:r>
            <a:br>
              <a:rPr lang="en-US" sz="1372" kern="0" dirty="0">
                <a:solidFill>
                  <a:srgbClr val="7FBA42"/>
                </a:solidFill>
              </a:rPr>
            </a:br>
            <a:r>
              <a:rPr lang="en-US" sz="1372" kern="0" dirty="0">
                <a:solidFill>
                  <a:srgbClr val="7FBA42"/>
                </a:solidFill>
              </a:rPr>
              <a:t>With 100 Mbps WAN Link</a:t>
            </a:r>
          </a:p>
        </p:txBody>
      </p:sp>
      <p:sp>
        <p:nvSpPr>
          <p:cNvPr id="338" name="TextBox 337"/>
          <p:cNvSpPr txBox="1"/>
          <p:nvPr/>
        </p:nvSpPr>
        <p:spPr>
          <a:xfrm>
            <a:off x="3501471" y="4583197"/>
            <a:ext cx="3122539" cy="712074"/>
          </a:xfrm>
          <a:prstGeom prst="rect">
            <a:avLst/>
          </a:prstGeom>
          <a:noFill/>
        </p:spPr>
        <p:txBody>
          <a:bodyPr wrap="square" lIns="179285" tIns="143428" rIns="179285" bIns="143428" rtlCol="0">
            <a:spAutoFit/>
          </a:bodyPr>
          <a:lstStyle/>
          <a:p>
            <a:pPr algn="r" defTabSz="896386">
              <a:spcAft>
                <a:spcPts val="588"/>
              </a:spcAft>
              <a:defRPr/>
            </a:pPr>
            <a:r>
              <a:rPr lang="en-US" sz="1372" kern="0" dirty="0">
                <a:solidFill>
                  <a:srgbClr val="0072C6"/>
                </a:solidFill>
              </a:rPr>
              <a:t>StorSimple Cloud Snapshots</a:t>
            </a:r>
            <a:br>
              <a:rPr lang="en-US" sz="1372" kern="0" dirty="0">
                <a:solidFill>
                  <a:srgbClr val="0072C6"/>
                </a:solidFill>
              </a:rPr>
            </a:br>
            <a:r>
              <a:rPr lang="en-US" sz="1372" kern="0" dirty="0">
                <a:solidFill>
                  <a:srgbClr val="0072C6"/>
                </a:solidFill>
              </a:rPr>
              <a:t>with 50 Mbps WAN link</a:t>
            </a:r>
          </a:p>
        </p:txBody>
      </p:sp>
      <p:sp>
        <p:nvSpPr>
          <p:cNvPr id="339" name="TextBox 338"/>
          <p:cNvSpPr txBox="1"/>
          <p:nvPr/>
        </p:nvSpPr>
        <p:spPr>
          <a:xfrm>
            <a:off x="5619201" y="3202291"/>
            <a:ext cx="1020030" cy="606470"/>
          </a:xfrm>
          <a:prstGeom prst="rect">
            <a:avLst/>
          </a:prstGeom>
          <a:noFill/>
        </p:spPr>
        <p:txBody>
          <a:bodyPr wrap="square" lIns="179285" tIns="143428" rIns="179285" bIns="143428" rtlCol="0">
            <a:spAutoFit/>
          </a:bodyPr>
          <a:lstStyle/>
          <a:p>
            <a:pPr algn="r" defTabSz="896386">
              <a:lnSpc>
                <a:spcPct val="150000"/>
              </a:lnSpc>
              <a:spcAft>
                <a:spcPts val="588"/>
              </a:spcAft>
              <a:defRPr/>
            </a:pPr>
            <a:r>
              <a:rPr lang="en-US" sz="1372" kern="0" dirty="0">
                <a:solidFill>
                  <a:sysClr val="windowText" lastClr="000000"/>
                </a:solidFill>
                <a:cs typeface="Segoe UI Semibold" panose="020B0702040204020203" pitchFamily="34" charset="0"/>
              </a:rPr>
              <a:t>Tape</a:t>
            </a:r>
          </a:p>
        </p:txBody>
      </p:sp>
      <p:sp>
        <p:nvSpPr>
          <p:cNvPr id="32" name="TextBox 31"/>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defTabSz="896386">
              <a:spcBef>
                <a:spcPts val="1568"/>
              </a:spcBef>
              <a:spcAft>
                <a:spcPts val="588"/>
              </a:spcAft>
              <a:defRPr/>
            </a:pPr>
            <a:r>
              <a:rPr lang="en-US" sz="1961" kern="0" dirty="0">
                <a:solidFill>
                  <a:srgbClr val="0078D7"/>
                </a:solidFill>
                <a:latin typeface="Segoe UI" panose="020B0502040204020203" pitchFamily="34" charset="0"/>
                <a:cs typeface="Segoe UI" panose="020B0502040204020203" pitchFamily="34" charset="0"/>
              </a:rPr>
              <a:t>How customers benefit</a:t>
            </a:r>
          </a:p>
        </p:txBody>
      </p:sp>
      <p:cxnSp>
        <p:nvCxnSpPr>
          <p:cNvPr id="40" name="Straight Connector 39"/>
          <p:cNvCxnSpPr/>
          <p:nvPr/>
        </p:nvCxnSpPr>
        <p:spPr>
          <a:xfrm>
            <a:off x="1472928" y="5721756"/>
            <a:ext cx="5489627" cy="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36106" y="2432279"/>
            <a:ext cx="887483" cy="43901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90 Days</a:t>
            </a:r>
          </a:p>
        </p:txBody>
      </p:sp>
      <p:sp>
        <p:nvSpPr>
          <p:cNvPr id="42" name="TextBox 41"/>
          <p:cNvSpPr txBox="1"/>
          <p:nvPr/>
        </p:nvSpPr>
        <p:spPr>
          <a:xfrm>
            <a:off x="636106" y="3107209"/>
            <a:ext cx="887483" cy="43901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30 Days</a:t>
            </a:r>
          </a:p>
        </p:txBody>
      </p:sp>
      <p:sp>
        <p:nvSpPr>
          <p:cNvPr id="43" name="TextBox 42"/>
          <p:cNvSpPr txBox="1"/>
          <p:nvPr/>
        </p:nvSpPr>
        <p:spPr>
          <a:xfrm>
            <a:off x="636106" y="3697658"/>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7 Days</a:t>
            </a:r>
          </a:p>
        </p:txBody>
      </p:sp>
      <p:sp>
        <p:nvSpPr>
          <p:cNvPr id="44" name="TextBox 43"/>
          <p:cNvSpPr txBox="1"/>
          <p:nvPr/>
        </p:nvSpPr>
        <p:spPr>
          <a:xfrm>
            <a:off x="636106" y="4327825"/>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Day</a:t>
            </a:r>
          </a:p>
        </p:txBody>
      </p:sp>
      <p:sp>
        <p:nvSpPr>
          <p:cNvPr id="45" name="TextBox 44"/>
          <p:cNvSpPr txBox="1"/>
          <p:nvPr/>
        </p:nvSpPr>
        <p:spPr>
          <a:xfrm>
            <a:off x="636106" y="4800646"/>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Hour</a:t>
            </a:r>
          </a:p>
        </p:txBody>
      </p:sp>
      <p:sp>
        <p:nvSpPr>
          <p:cNvPr id="46" name="TextBox 45"/>
          <p:cNvSpPr txBox="1"/>
          <p:nvPr/>
        </p:nvSpPr>
        <p:spPr>
          <a:xfrm>
            <a:off x="636106" y="5160178"/>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15 Min.</a:t>
            </a:r>
          </a:p>
        </p:txBody>
      </p:sp>
      <p:cxnSp>
        <p:nvCxnSpPr>
          <p:cNvPr id="6" name="Straight Connector 5"/>
          <p:cNvCxnSpPr/>
          <p:nvPr/>
        </p:nvCxnSpPr>
        <p:spPr>
          <a:xfrm>
            <a:off x="1472927" y="2315136"/>
            <a:ext cx="0" cy="340662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2022701"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3114691"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4211412"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5331117"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6415346"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1974891" y="5242683"/>
            <a:ext cx="4445765" cy="208021"/>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cubicBezTo>
                  <a:pt x="251613" y="292529"/>
                  <a:pt x="326381" y="221986"/>
                  <a:pt x="1135328" y="165734"/>
                </a:cubicBezTo>
                <a:cubicBezTo>
                  <a:pt x="1944275" y="109482"/>
                  <a:pt x="3487402" y="34981"/>
                  <a:pt x="4853684" y="0"/>
                </a:cubicBezTo>
              </a:path>
            </a:pathLst>
          </a:cu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14"/>
          <p:cNvSpPr/>
          <p:nvPr/>
        </p:nvSpPr>
        <p:spPr bwMode="auto">
          <a:xfrm>
            <a:off x="1974891" y="3758311"/>
            <a:ext cx="4445765" cy="453617"/>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cubicBezTo>
                  <a:pt x="251613" y="318365"/>
                  <a:pt x="1180260" y="157398"/>
                  <a:pt x="2409578" y="94687"/>
                </a:cubicBezTo>
                <a:cubicBezTo>
                  <a:pt x="3638896" y="31976"/>
                  <a:pt x="3684450" y="22064"/>
                  <a:pt x="4853684" y="0"/>
                </a:cubicBezTo>
              </a:path>
            </a:pathLst>
          </a:custGeom>
          <a:noFill/>
          <a:ln w="3810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
          <p:cNvSpPr/>
          <p:nvPr/>
        </p:nvSpPr>
        <p:spPr bwMode="auto">
          <a:xfrm>
            <a:off x="1974891" y="2593500"/>
            <a:ext cx="4445765" cy="1940322"/>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68694 w 4853684"/>
              <a:gd name="connsiteY1" fmla="*/ 117784 h 337515"/>
              <a:gd name="connsiteX2" fmla="*/ 4853684 w 4853684"/>
              <a:gd name="connsiteY2" fmla="*/ 0 h 337515"/>
              <a:gd name="connsiteX0" fmla="*/ 0 w 4853684"/>
              <a:gd name="connsiteY0" fmla="*/ 337515 h 337515"/>
              <a:gd name="connsiteX1" fmla="*/ 2468694 w 4853684"/>
              <a:gd name="connsiteY1" fmla="*/ 117784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lnTo>
                  <a:pt x="2403011" y="148965"/>
                </a:lnTo>
                <a:cubicBezTo>
                  <a:pt x="3427337" y="73412"/>
                  <a:pt x="4036793" y="49655"/>
                  <a:pt x="4853684" y="0"/>
                </a:cubicBezTo>
              </a:path>
            </a:pathLst>
          </a:custGeom>
          <a:noFill/>
          <a:ln w="38100">
            <a:solidFill>
              <a:srgbClr val="7FBA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9554837"/>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Text Placeholder 21"/>
          <p:cNvSpPr txBox="1">
            <a:spLocks/>
          </p:cNvSpPr>
          <p:nvPr/>
        </p:nvSpPr>
        <p:spPr>
          <a:xfrm>
            <a:off x="4189182" y="3243576"/>
            <a:ext cx="3494461"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On-demand services in Azure</a:t>
            </a:r>
          </a:p>
        </p:txBody>
      </p:sp>
      <p:sp>
        <p:nvSpPr>
          <p:cNvPr id="54" name="Text Placeholder 22"/>
          <p:cNvSpPr txBox="1">
            <a:spLocks/>
          </p:cNvSpPr>
          <p:nvPr/>
        </p:nvSpPr>
        <p:spPr>
          <a:xfrm>
            <a:off x="4189182" y="3967519"/>
            <a:ext cx="2874001"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Cloud provides IaaS to deploy applications that use StorSimple data in the cloud. No long lead times for new business projects</a:t>
            </a:r>
          </a:p>
        </p:txBody>
      </p:sp>
      <p:sp>
        <p:nvSpPr>
          <p:cNvPr id="55" name="Text Placeholder 21"/>
          <p:cNvSpPr txBox="1">
            <a:spLocks/>
          </p:cNvSpPr>
          <p:nvPr/>
        </p:nvSpPr>
        <p:spPr>
          <a:xfrm>
            <a:off x="8209538" y="3243576"/>
            <a:ext cx="3329657"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Consolidated management</a:t>
            </a:r>
          </a:p>
        </p:txBody>
      </p:sp>
      <p:sp>
        <p:nvSpPr>
          <p:cNvPr id="56" name="Text Placeholder 22"/>
          <p:cNvSpPr txBox="1">
            <a:spLocks/>
          </p:cNvSpPr>
          <p:nvPr/>
        </p:nvSpPr>
        <p:spPr>
          <a:xfrm>
            <a:off x="8209539" y="3977500"/>
            <a:ext cx="2839542"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No need to manage separate data protection solutions or be on-site. Up-to-the-minute status and consistent control in all sites</a:t>
            </a:r>
          </a:p>
        </p:txBody>
      </p:sp>
      <p:sp>
        <p:nvSpPr>
          <p:cNvPr id="51" name="Text Placeholder 21"/>
          <p:cNvSpPr txBox="1">
            <a:spLocks/>
          </p:cNvSpPr>
          <p:nvPr/>
        </p:nvSpPr>
        <p:spPr>
          <a:xfrm>
            <a:off x="801574" y="3243576"/>
            <a:ext cx="2624545"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On-demand storage</a:t>
            </a:r>
          </a:p>
        </p:txBody>
      </p:sp>
      <p:sp>
        <p:nvSpPr>
          <p:cNvPr id="52" name="Text Placeholder 22"/>
          <p:cNvSpPr txBox="1">
            <a:spLocks/>
          </p:cNvSpPr>
          <p:nvPr/>
        </p:nvSpPr>
        <p:spPr>
          <a:xfrm>
            <a:off x="820381" y="3966894"/>
            <a:ext cx="2605738"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Highly scalable, cost-effective and secure data storage. No need for incessant planning, upgrade and maintenance</a:t>
            </a:r>
          </a:p>
        </p:txBody>
      </p:sp>
      <p:sp>
        <p:nvSpPr>
          <p:cNvPr id="28" name="Title 1"/>
          <p:cNvSpPr>
            <a:spLocks noGrp="1"/>
          </p:cNvSpPr>
          <p:nvPr>
            <p:ph type="title"/>
          </p:nvPr>
        </p:nvSpPr>
        <p:spPr/>
        <p:txBody>
          <a:bodyPr/>
          <a:lstStyle/>
          <a:p>
            <a:r>
              <a:rPr lang="en-US" dirty="0">
                <a:solidFill>
                  <a:srgbClr val="0078D7"/>
                </a:solidFill>
              </a:rPr>
              <a:t>Focus on business outcomes</a:t>
            </a:r>
          </a:p>
        </p:txBody>
      </p:sp>
      <p:cxnSp>
        <p:nvCxnSpPr>
          <p:cNvPr id="16" name="Straight Connector 15"/>
          <p:cNvCxnSpPr/>
          <p:nvPr/>
        </p:nvCxnSpPr>
        <p:spPr>
          <a:xfrm>
            <a:off x="820381"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210441"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209538"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a:spcBef>
                <a:spcPts val="1568"/>
              </a:spcBef>
              <a:spcAft>
                <a:spcPts val="588"/>
              </a:spcAft>
            </a:pPr>
            <a:r>
              <a:rPr lang="en-US" sz="1961" dirty="0">
                <a:solidFill>
                  <a:srgbClr val="0078D7"/>
                </a:solidFill>
                <a:latin typeface="Segoe UI" panose="020B0502040204020203" pitchFamily="34" charset="0"/>
                <a:cs typeface="Segoe UI" panose="020B0502040204020203" pitchFamily="34" charset="0"/>
              </a:rPr>
              <a:t>How customers benefit</a:t>
            </a:r>
          </a:p>
        </p:txBody>
      </p:sp>
      <p:grpSp>
        <p:nvGrpSpPr>
          <p:cNvPr id="41" name="Group 40"/>
          <p:cNvGrpSpPr/>
          <p:nvPr/>
        </p:nvGrpSpPr>
        <p:grpSpPr>
          <a:xfrm>
            <a:off x="8241726" y="2482168"/>
            <a:ext cx="643739" cy="517822"/>
            <a:chOff x="8377238" y="2441575"/>
            <a:chExt cx="722312" cy="581026"/>
          </a:xfrm>
        </p:grpSpPr>
        <p:sp>
          <p:nvSpPr>
            <p:cNvPr id="32" name="Freeform 25"/>
            <p:cNvSpPr>
              <a:spLocks/>
            </p:cNvSpPr>
            <p:nvPr/>
          </p:nvSpPr>
          <p:spPr bwMode="auto">
            <a:xfrm>
              <a:off x="8731250" y="2895600"/>
              <a:ext cx="14287" cy="122238"/>
            </a:xfrm>
            <a:custGeom>
              <a:avLst/>
              <a:gdLst>
                <a:gd name="T0" fmla="*/ 2 w 5"/>
                <a:gd name="T1" fmla="*/ 43 h 43"/>
                <a:gd name="T2" fmla="*/ 0 w 5"/>
                <a:gd name="T3" fmla="*/ 40 h 43"/>
                <a:gd name="T4" fmla="*/ 0 w 5"/>
                <a:gd name="T5" fmla="*/ 3 h 43"/>
                <a:gd name="T6" fmla="*/ 2 w 5"/>
                <a:gd name="T7" fmla="*/ 0 h 43"/>
                <a:gd name="T8" fmla="*/ 5 w 5"/>
                <a:gd name="T9" fmla="*/ 3 h 43"/>
                <a:gd name="T10" fmla="*/ 5 w 5"/>
                <a:gd name="T11" fmla="*/ 40 h 43"/>
                <a:gd name="T12" fmla="*/ 2 w 5"/>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5" h="43">
                  <a:moveTo>
                    <a:pt x="2" y="43"/>
                  </a:moveTo>
                  <a:cubicBezTo>
                    <a:pt x="1" y="43"/>
                    <a:pt x="0" y="42"/>
                    <a:pt x="0" y="40"/>
                  </a:cubicBezTo>
                  <a:cubicBezTo>
                    <a:pt x="0" y="3"/>
                    <a:pt x="0" y="3"/>
                    <a:pt x="0" y="3"/>
                  </a:cubicBezTo>
                  <a:cubicBezTo>
                    <a:pt x="0" y="1"/>
                    <a:pt x="1" y="0"/>
                    <a:pt x="2" y="0"/>
                  </a:cubicBezTo>
                  <a:cubicBezTo>
                    <a:pt x="4" y="0"/>
                    <a:pt x="5" y="1"/>
                    <a:pt x="5" y="3"/>
                  </a:cubicBezTo>
                  <a:cubicBezTo>
                    <a:pt x="5" y="40"/>
                    <a:pt x="5" y="40"/>
                    <a:pt x="5" y="40"/>
                  </a:cubicBezTo>
                  <a:cubicBezTo>
                    <a:pt x="5" y="42"/>
                    <a:pt x="4" y="43"/>
                    <a:pt x="2" y="43"/>
                  </a:cubicBez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3" name="Freeform 26"/>
            <p:cNvSpPr>
              <a:spLocks/>
            </p:cNvSpPr>
            <p:nvPr/>
          </p:nvSpPr>
          <p:spPr bwMode="auto">
            <a:xfrm>
              <a:off x="8623300" y="3008313"/>
              <a:ext cx="241300" cy="14288"/>
            </a:xfrm>
            <a:custGeom>
              <a:avLst/>
              <a:gdLst>
                <a:gd name="T0" fmla="*/ 83 w 85"/>
                <a:gd name="T1" fmla="*/ 5 h 5"/>
                <a:gd name="T2" fmla="*/ 3 w 85"/>
                <a:gd name="T3" fmla="*/ 5 h 5"/>
                <a:gd name="T4" fmla="*/ 0 w 85"/>
                <a:gd name="T5" fmla="*/ 3 h 5"/>
                <a:gd name="T6" fmla="*/ 3 w 85"/>
                <a:gd name="T7" fmla="*/ 0 h 5"/>
                <a:gd name="T8" fmla="*/ 83 w 85"/>
                <a:gd name="T9" fmla="*/ 0 h 5"/>
                <a:gd name="T10" fmla="*/ 85 w 85"/>
                <a:gd name="T11" fmla="*/ 3 h 5"/>
                <a:gd name="T12" fmla="*/ 83 w 8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5" h="5">
                  <a:moveTo>
                    <a:pt x="83" y="5"/>
                  </a:moveTo>
                  <a:cubicBezTo>
                    <a:pt x="3" y="5"/>
                    <a:pt x="3" y="5"/>
                    <a:pt x="3" y="5"/>
                  </a:cubicBezTo>
                  <a:cubicBezTo>
                    <a:pt x="1" y="5"/>
                    <a:pt x="0" y="4"/>
                    <a:pt x="0" y="3"/>
                  </a:cubicBezTo>
                  <a:cubicBezTo>
                    <a:pt x="0" y="1"/>
                    <a:pt x="1" y="0"/>
                    <a:pt x="3" y="0"/>
                  </a:cubicBezTo>
                  <a:cubicBezTo>
                    <a:pt x="83" y="0"/>
                    <a:pt x="83" y="0"/>
                    <a:pt x="83" y="0"/>
                  </a:cubicBezTo>
                  <a:cubicBezTo>
                    <a:pt x="84" y="0"/>
                    <a:pt x="85" y="1"/>
                    <a:pt x="85" y="3"/>
                  </a:cubicBezTo>
                  <a:cubicBezTo>
                    <a:pt x="85" y="4"/>
                    <a:pt x="84" y="5"/>
                    <a:pt x="83" y="5"/>
                  </a:cubicBez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4" name="Freeform 27"/>
            <p:cNvSpPr>
              <a:spLocks noEditPoints="1"/>
            </p:cNvSpPr>
            <p:nvPr/>
          </p:nvSpPr>
          <p:spPr bwMode="auto">
            <a:xfrm>
              <a:off x="8377238" y="2441575"/>
              <a:ext cx="722312" cy="468313"/>
            </a:xfrm>
            <a:custGeom>
              <a:avLst/>
              <a:gdLst>
                <a:gd name="T0" fmla="*/ 455 w 455"/>
                <a:gd name="T1" fmla="*/ 295 h 295"/>
                <a:gd name="T2" fmla="*/ 0 w 455"/>
                <a:gd name="T3" fmla="*/ 295 h 295"/>
                <a:gd name="T4" fmla="*/ 0 w 455"/>
                <a:gd name="T5" fmla="*/ 0 h 295"/>
                <a:gd name="T6" fmla="*/ 455 w 455"/>
                <a:gd name="T7" fmla="*/ 0 h 295"/>
                <a:gd name="T8" fmla="*/ 455 w 455"/>
                <a:gd name="T9" fmla="*/ 295 h 295"/>
                <a:gd name="T10" fmla="*/ 9 w 455"/>
                <a:gd name="T11" fmla="*/ 286 h 295"/>
                <a:gd name="T12" fmla="*/ 446 w 455"/>
                <a:gd name="T13" fmla="*/ 286 h 295"/>
                <a:gd name="T14" fmla="*/ 446 w 455"/>
                <a:gd name="T15" fmla="*/ 9 h 295"/>
                <a:gd name="T16" fmla="*/ 9 w 455"/>
                <a:gd name="T17" fmla="*/ 9 h 295"/>
                <a:gd name="T18" fmla="*/ 9 w 455"/>
                <a:gd name="T19" fmla="*/ 28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295">
                  <a:moveTo>
                    <a:pt x="455" y="295"/>
                  </a:moveTo>
                  <a:lnTo>
                    <a:pt x="0" y="295"/>
                  </a:lnTo>
                  <a:lnTo>
                    <a:pt x="0" y="0"/>
                  </a:lnTo>
                  <a:lnTo>
                    <a:pt x="455" y="0"/>
                  </a:lnTo>
                  <a:lnTo>
                    <a:pt x="455" y="295"/>
                  </a:lnTo>
                  <a:close/>
                  <a:moveTo>
                    <a:pt x="9" y="286"/>
                  </a:moveTo>
                  <a:lnTo>
                    <a:pt x="446" y="286"/>
                  </a:lnTo>
                  <a:lnTo>
                    <a:pt x="446" y="9"/>
                  </a:lnTo>
                  <a:lnTo>
                    <a:pt x="9" y="9"/>
                  </a:lnTo>
                  <a:lnTo>
                    <a:pt x="9" y="286"/>
                  </a:ln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5" name="Freeform 28"/>
            <p:cNvSpPr>
              <a:spLocks/>
            </p:cNvSpPr>
            <p:nvPr/>
          </p:nvSpPr>
          <p:spPr bwMode="auto">
            <a:xfrm>
              <a:off x="8382000" y="2554288"/>
              <a:ext cx="708025" cy="14288"/>
            </a:xfrm>
            <a:custGeom>
              <a:avLst/>
              <a:gdLst>
                <a:gd name="T0" fmla="*/ 248 w 250"/>
                <a:gd name="T1" fmla="*/ 5 h 5"/>
                <a:gd name="T2" fmla="*/ 3 w 250"/>
                <a:gd name="T3" fmla="*/ 5 h 5"/>
                <a:gd name="T4" fmla="*/ 0 w 250"/>
                <a:gd name="T5" fmla="*/ 3 h 5"/>
                <a:gd name="T6" fmla="*/ 3 w 250"/>
                <a:gd name="T7" fmla="*/ 0 h 5"/>
                <a:gd name="T8" fmla="*/ 248 w 250"/>
                <a:gd name="T9" fmla="*/ 0 h 5"/>
                <a:gd name="T10" fmla="*/ 250 w 250"/>
                <a:gd name="T11" fmla="*/ 3 h 5"/>
                <a:gd name="T12" fmla="*/ 248 w 25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50" h="5">
                  <a:moveTo>
                    <a:pt x="248" y="5"/>
                  </a:moveTo>
                  <a:cubicBezTo>
                    <a:pt x="3" y="5"/>
                    <a:pt x="3" y="5"/>
                    <a:pt x="3" y="5"/>
                  </a:cubicBezTo>
                  <a:cubicBezTo>
                    <a:pt x="1" y="5"/>
                    <a:pt x="0" y="4"/>
                    <a:pt x="0" y="3"/>
                  </a:cubicBezTo>
                  <a:cubicBezTo>
                    <a:pt x="0" y="1"/>
                    <a:pt x="1" y="0"/>
                    <a:pt x="3" y="0"/>
                  </a:cubicBezTo>
                  <a:cubicBezTo>
                    <a:pt x="248" y="0"/>
                    <a:pt x="248" y="0"/>
                    <a:pt x="248" y="0"/>
                  </a:cubicBezTo>
                  <a:cubicBezTo>
                    <a:pt x="249" y="0"/>
                    <a:pt x="250" y="1"/>
                    <a:pt x="250" y="3"/>
                  </a:cubicBezTo>
                  <a:cubicBezTo>
                    <a:pt x="250" y="4"/>
                    <a:pt x="249" y="5"/>
                    <a:pt x="248"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6" name="Freeform 29"/>
            <p:cNvSpPr>
              <a:spLocks noEditPoints="1"/>
            </p:cNvSpPr>
            <p:nvPr/>
          </p:nvSpPr>
          <p:spPr bwMode="auto">
            <a:xfrm>
              <a:off x="9002713" y="2486025"/>
              <a:ext cx="39687" cy="42863"/>
            </a:xfrm>
            <a:custGeom>
              <a:avLst/>
              <a:gdLst>
                <a:gd name="T0" fmla="*/ 7 w 14"/>
                <a:gd name="T1" fmla="*/ 15 h 15"/>
                <a:gd name="T2" fmla="*/ 4 w 14"/>
                <a:gd name="T3" fmla="*/ 14 h 15"/>
                <a:gd name="T4" fmla="*/ 0 w 14"/>
                <a:gd name="T5" fmla="*/ 10 h 15"/>
                <a:gd name="T6" fmla="*/ 1 w 14"/>
                <a:gd name="T7" fmla="*/ 5 h 15"/>
                <a:gd name="T8" fmla="*/ 5 w 14"/>
                <a:gd name="T9" fmla="*/ 1 h 15"/>
                <a:gd name="T10" fmla="*/ 14 w 14"/>
                <a:gd name="T11" fmla="*/ 6 h 15"/>
                <a:gd name="T12" fmla="*/ 14 w 14"/>
                <a:gd name="T13" fmla="*/ 6 h 15"/>
                <a:gd name="T14" fmla="*/ 13 w 14"/>
                <a:gd name="T15" fmla="*/ 12 h 15"/>
                <a:gd name="T16" fmla="*/ 9 w 14"/>
                <a:gd name="T17" fmla="*/ 15 h 15"/>
                <a:gd name="T18" fmla="*/ 7 w 14"/>
                <a:gd name="T19" fmla="*/ 15 h 15"/>
                <a:gd name="T20" fmla="*/ 7 w 14"/>
                <a:gd name="T21" fmla="*/ 6 h 15"/>
                <a:gd name="T22" fmla="*/ 6 w 14"/>
                <a:gd name="T23" fmla="*/ 6 h 15"/>
                <a:gd name="T24" fmla="*/ 5 w 14"/>
                <a:gd name="T25" fmla="*/ 7 h 15"/>
                <a:gd name="T26" fmla="*/ 5 w 14"/>
                <a:gd name="T27" fmla="*/ 9 h 15"/>
                <a:gd name="T28" fmla="*/ 6 w 14"/>
                <a:gd name="T29" fmla="*/ 10 h 15"/>
                <a:gd name="T30" fmla="*/ 7 w 14"/>
                <a:gd name="T31" fmla="*/ 10 h 15"/>
                <a:gd name="T32" fmla="*/ 9 w 14"/>
                <a:gd name="T33" fmla="*/ 9 h 15"/>
                <a:gd name="T34" fmla="*/ 9 w 14"/>
                <a:gd name="T35" fmla="*/ 8 h 15"/>
                <a:gd name="T36" fmla="*/ 9 w 14"/>
                <a:gd name="T37" fmla="*/ 8 h 15"/>
                <a:gd name="T38" fmla="*/ 7 w 14"/>
                <a:gd name="T3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5">
                  <a:moveTo>
                    <a:pt x="7" y="15"/>
                  </a:moveTo>
                  <a:cubicBezTo>
                    <a:pt x="6" y="15"/>
                    <a:pt x="5" y="15"/>
                    <a:pt x="4" y="14"/>
                  </a:cubicBezTo>
                  <a:cubicBezTo>
                    <a:pt x="2" y="13"/>
                    <a:pt x="1" y="12"/>
                    <a:pt x="0" y="10"/>
                  </a:cubicBezTo>
                  <a:cubicBezTo>
                    <a:pt x="0" y="8"/>
                    <a:pt x="0" y="6"/>
                    <a:pt x="1" y="5"/>
                  </a:cubicBezTo>
                  <a:cubicBezTo>
                    <a:pt x="2" y="3"/>
                    <a:pt x="3" y="2"/>
                    <a:pt x="5" y="1"/>
                  </a:cubicBezTo>
                  <a:cubicBezTo>
                    <a:pt x="9" y="0"/>
                    <a:pt x="13" y="2"/>
                    <a:pt x="14" y="6"/>
                  </a:cubicBezTo>
                  <a:cubicBezTo>
                    <a:pt x="14" y="6"/>
                    <a:pt x="14" y="6"/>
                    <a:pt x="14" y="6"/>
                  </a:cubicBezTo>
                  <a:cubicBezTo>
                    <a:pt x="14" y="8"/>
                    <a:pt x="14" y="10"/>
                    <a:pt x="13" y="12"/>
                  </a:cubicBezTo>
                  <a:cubicBezTo>
                    <a:pt x="12" y="13"/>
                    <a:pt x="11" y="14"/>
                    <a:pt x="9" y="15"/>
                  </a:cubicBezTo>
                  <a:cubicBezTo>
                    <a:pt x="8" y="15"/>
                    <a:pt x="8" y="15"/>
                    <a:pt x="7" y="15"/>
                  </a:cubicBezTo>
                  <a:close/>
                  <a:moveTo>
                    <a:pt x="7" y="6"/>
                  </a:moveTo>
                  <a:cubicBezTo>
                    <a:pt x="7" y="6"/>
                    <a:pt x="6" y="6"/>
                    <a:pt x="6" y="6"/>
                  </a:cubicBezTo>
                  <a:cubicBezTo>
                    <a:pt x="6" y="6"/>
                    <a:pt x="5" y="7"/>
                    <a:pt x="5" y="7"/>
                  </a:cubicBezTo>
                  <a:cubicBezTo>
                    <a:pt x="5" y="8"/>
                    <a:pt x="5" y="8"/>
                    <a:pt x="5" y="9"/>
                  </a:cubicBezTo>
                  <a:cubicBezTo>
                    <a:pt x="5" y="9"/>
                    <a:pt x="5" y="10"/>
                    <a:pt x="6" y="10"/>
                  </a:cubicBezTo>
                  <a:cubicBezTo>
                    <a:pt x="6" y="10"/>
                    <a:pt x="7" y="10"/>
                    <a:pt x="7" y="10"/>
                  </a:cubicBezTo>
                  <a:cubicBezTo>
                    <a:pt x="8" y="10"/>
                    <a:pt x="8" y="10"/>
                    <a:pt x="9" y="9"/>
                  </a:cubicBezTo>
                  <a:cubicBezTo>
                    <a:pt x="9" y="9"/>
                    <a:pt x="9" y="8"/>
                    <a:pt x="9" y="8"/>
                  </a:cubicBezTo>
                  <a:cubicBezTo>
                    <a:pt x="9" y="8"/>
                    <a:pt x="9" y="8"/>
                    <a:pt x="9" y="8"/>
                  </a:cubicBezTo>
                  <a:cubicBezTo>
                    <a:pt x="9" y="7"/>
                    <a:pt x="8" y="6"/>
                    <a:pt x="7" y="6"/>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7" name="Freeform 30"/>
            <p:cNvSpPr>
              <a:spLocks noEditPoints="1"/>
            </p:cNvSpPr>
            <p:nvPr/>
          </p:nvSpPr>
          <p:spPr bwMode="auto">
            <a:xfrm>
              <a:off x="8926513" y="2489200"/>
              <a:ext cx="39687" cy="39688"/>
            </a:xfrm>
            <a:custGeom>
              <a:avLst/>
              <a:gdLst>
                <a:gd name="T0" fmla="*/ 7 w 14"/>
                <a:gd name="T1" fmla="*/ 14 h 14"/>
                <a:gd name="T2" fmla="*/ 0 w 14"/>
                <a:gd name="T3" fmla="*/ 7 h 14"/>
                <a:gd name="T4" fmla="*/ 7 w 14"/>
                <a:gd name="T5" fmla="*/ 0 h 14"/>
                <a:gd name="T6" fmla="*/ 14 w 14"/>
                <a:gd name="T7" fmla="*/ 7 h 14"/>
                <a:gd name="T8" fmla="*/ 7 w 14"/>
                <a:gd name="T9" fmla="*/ 14 h 14"/>
                <a:gd name="T10" fmla="*/ 7 w 14"/>
                <a:gd name="T11" fmla="*/ 5 h 14"/>
                <a:gd name="T12" fmla="*/ 5 w 14"/>
                <a:gd name="T13" fmla="*/ 7 h 14"/>
                <a:gd name="T14" fmla="*/ 7 w 14"/>
                <a:gd name="T15" fmla="*/ 9 h 14"/>
                <a:gd name="T16" fmla="*/ 9 w 14"/>
                <a:gd name="T17" fmla="*/ 7 h 14"/>
                <a:gd name="T18" fmla="*/ 7 w 14"/>
                <a:gd name="T1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14"/>
                  </a:moveTo>
                  <a:cubicBezTo>
                    <a:pt x="3" y="14"/>
                    <a:pt x="0" y="11"/>
                    <a:pt x="0" y="7"/>
                  </a:cubicBezTo>
                  <a:cubicBezTo>
                    <a:pt x="0" y="3"/>
                    <a:pt x="3" y="0"/>
                    <a:pt x="7" y="0"/>
                  </a:cubicBezTo>
                  <a:cubicBezTo>
                    <a:pt x="11" y="0"/>
                    <a:pt x="14" y="3"/>
                    <a:pt x="14" y="7"/>
                  </a:cubicBezTo>
                  <a:cubicBezTo>
                    <a:pt x="14" y="11"/>
                    <a:pt x="11" y="14"/>
                    <a:pt x="7" y="14"/>
                  </a:cubicBezTo>
                  <a:close/>
                  <a:moveTo>
                    <a:pt x="7" y="5"/>
                  </a:moveTo>
                  <a:cubicBezTo>
                    <a:pt x="6" y="5"/>
                    <a:pt x="5" y="6"/>
                    <a:pt x="5" y="7"/>
                  </a:cubicBezTo>
                  <a:cubicBezTo>
                    <a:pt x="5" y="8"/>
                    <a:pt x="6" y="9"/>
                    <a:pt x="7" y="9"/>
                  </a:cubicBezTo>
                  <a:cubicBezTo>
                    <a:pt x="8" y="9"/>
                    <a:pt x="9" y="8"/>
                    <a:pt x="9" y="7"/>
                  </a:cubicBezTo>
                  <a:cubicBezTo>
                    <a:pt x="9" y="6"/>
                    <a:pt x="8" y="5"/>
                    <a:pt x="7"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8" name="Freeform 31"/>
            <p:cNvSpPr>
              <a:spLocks noEditPoints="1"/>
            </p:cNvSpPr>
            <p:nvPr/>
          </p:nvSpPr>
          <p:spPr bwMode="auto">
            <a:xfrm>
              <a:off x="8847138" y="2489200"/>
              <a:ext cx="42862" cy="39688"/>
            </a:xfrm>
            <a:custGeom>
              <a:avLst/>
              <a:gdLst>
                <a:gd name="T0" fmla="*/ 7 w 15"/>
                <a:gd name="T1" fmla="*/ 14 h 14"/>
                <a:gd name="T2" fmla="*/ 0 w 15"/>
                <a:gd name="T3" fmla="*/ 7 h 14"/>
                <a:gd name="T4" fmla="*/ 7 w 15"/>
                <a:gd name="T5" fmla="*/ 0 h 14"/>
                <a:gd name="T6" fmla="*/ 15 w 15"/>
                <a:gd name="T7" fmla="*/ 7 h 14"/>
                <a:gd name="T8" fmla="*/ 7 w 15"/>
                <a:gd name="T9" fmla="*/ 14 h 14"/>
                <a:gd name="T10" fmla="*/ 7 w 15"/>
                <a:gd name="T11" fmla="*/ 5 h 14"/>
                <a:gd name="T12" fmla="*/ 5 w 15"/>
                <a:gd name="T13" fmla="*/ 7 h 14"/>
                <a:gd name="T14" fmla="*/ 7 w 15"/>
                <a:gd name="T15" fmla="*/ 9 h 14"/>
                <a:gd name="T16" fmla="*/ 10 w 15"/>
                <a:gd name="T17" fmla="*/ 7 h 14"/>
                <a:gd name="T18" fmla="*/ 7 w 15"/>
                <a:gd name="T1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7" y="14"/>
                  </a:moveTo>
                  <a:cubicBezTo>
                    <a:pt x="4" y="14"/>
                    <a:pt x="0" y="11"/>
                    <a:pt x="0" y="7"/>
                  </a:cubicBezTo>
                  <a:cubicBezTo>
                    <a:pt x="0" y="3"/>
                    <a:pt x="4" y="0"/>
                    <a:pt x="7" y="0"/>
                  </a:cubicBezTo>
                  <a:cubicBezTo>
                    <a:pt x="11" y="0"/>
                    <a:pt x="15" y="3"/>
                    <a:pt x="15" y="7"/>
                  </a:cubicBezTo>
                  <a:cubicBezTo>
                    <a:pt x="15" y="11"/>
                    <a:pt x="11" y="14"/>
                    <a:pt x="7" y="14"/>
                  </a:cubicBezTo>
                  <a:close/>
                  <a:moveTo>
                    <a:pt x="7" y="5"/>
                  </a:moveTo>
                  <a:cubicBezTo>
                    <a:pt x="6" y="5"/>
                    <a:pt x="5" y="6"/>
                    <a:pt x="5" y="7"/>
                  </a:cubicBezTo>
                  <a:cubicBezTo>
                    <a:pt x="5" y="8"/>
                    <a:pt x="6" y="9"/>
                    <a:pt x="7" y="9"/>
                  </a:cubicBezTo>
                  <a:cubicBezTo>
                    <a:pt x="9" y="9"/>
                    <a:pt x="10" y="8"/>
                    <a:pt x="10" y="7"/>
                  </a:cubicBezTo>
                  <a:cubicBezTo>
                    <a:pt x="10" y="6"/>
                    <a:pt x="9" y="5"/>
                    <a:pt x="7"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9" name="Freeform 32"/>
            <p:cNvSpPr>
              <a:spLocks/>
            </p:cNvSpPr>
            <p:nvPr/>
          </p:nvSpPr>
          <p:spPr bwMode="auto">
            <a:xfrm>
              <a:off x="8674100" y="2657475"/>
              <a:ext cx="130175" cy="149225"/>
            </a:xfrm>
            <a:custGeom>
              <a:avLst/>
              <a:gdLst>
                <a:gd name="T0" fmla="*/ 0 w 82"/>
                <a:gd name="T1" fmla="*/ 0 h 94"/>
                <a:gd name="T2" fmla="*/ 20 w 82"/>
                <a:gd name="T3" fmla="*/ 94 h 94"/>
                <a:gd name="T4" fmla="*/ 45 w 82"/>
                <a:gd name="T5" fmla="*/ 60 h 94"/>
                <a:gd name="T6" fmla="*/ 82 w 82"/>
                <a:gd name="T7" fmla="*/ 44 h 94"/>
                <a:gd name="T8" fmla="*/ 0 w 82"/>
                <a:gd name="T9" fmla="*/ 0 h 94"/>
              </a:gdLst>
              <a:ahLst/>
              <a:cxnLst>
                <a:cxn ang="0">
                  <a:pos x="T0" y="T1"/>
                </a:cxn>
                <a:cxn ang="0">
                  <a:pos x="T2" y="T3"/>
                </a:cxn>
                <a:cxn ang="0">
                  <a:pos x="T4" y="T5"/>
                </a:cxn>
                <a:cxn ang="0">
                  <a:pos x="T6" y="T7"/>
                </a:cxn>
                <a:cxn ang="0">
                  <a:pos x="T8" y="T9"/>
                </a:cxn>
              </a:cxnLst>
              <a:rect l="0" t="0" r="r" b="b"/>
              <a:pathLst>
                <a:path w="82" h="94">
                  <a:moveTo>
                    <a:pt x="0" y="0"/>
                  </a:moveTo>
                  <a:lnTo>
                    <a:pt x="20" y="94"/>
                  </a:lnTo>
                  <a:lnTo>
                    <a:pt x="45" y="60"/>
                  </a:lnTo>
                  <a:lnTo>
                    <a:pt x="82" y="44"/>
                  </a:lnTo>
                  <a:lnTo>
                    <a:pt x="0" y="0"/>
                  </a:lnTo>
                  <a:close/>
                </a:path>
              </a:pathLst>
            </a:custGeom>
            <a:noFill/>
            <a:ln w="19050" cap="rnd">
              <a:solidFill>
                <a:srgbClr val="2072B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0" name="Line 33"/>
            <p:cNvSpPr>
              <a:spLocks noChangeShapeType="1"/>
            </p:cNvSpPr>
            <p:nvPr/>
          </p:nvSpPr>
          <p:spPr bwMode="auto">
            <a:xfrm>
              <a:off x="8745538" y="2752725"/>
              <a:ext cx="42862" cy="53975"/>
            </a:xfrm>
            <a:prstGeom prst="line">
              <a:avLst/>
            </a:prstGeom>
            <a:noFill/>
            <a:ln w="19050" cap="rnd">
              <a:solidFill>
                <a:srgbClr val="2072B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42" name="Graphic 4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3421" y="2444608"/>
            <a:ext cx="486051" cy="497906"/>
          </a:xfrm>
          <a:prstGeom prst="rect">
            <a:avLst/>
          </a:prstGeom>
        </p:spPr>
      </p:pic>
      <p:pic>
        <p:nvPicPr>
          <p:cNvPr id="43" name="Graphic 4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5863" y="2464576"/>
            <a:ext cx="644252" cy="507968"/>
          </a:xfrm>
          <a:prstGeom prst="rect">
            <a:avLst/>
          </a:prstGeom>
        </p:spPr>
      </p:pic>
    </p:spTree>
    <p:extLst>
      <p:ext uri="{BB962C8B-B14F-4D97-AF65-F5344CB8AC3E}">
        <p14:creationId xmlns:p14="http://schemas.microsoft.com/office/powerpoint/2010/main" val="3715126269"/>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6978048" y="3290268"/>
            <a:ext cx="3251721" cy="1559664"/>
          </a:xfrm>
          <a:prstGeom prst="rect">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56888"/>
            <a:endParaRPr lang="en-US" sz="2399" dirty="0">
              <a:solidFill>
                <a:srgbClr val="5F9632"/>
              </a:solidFill>
            </a:endParaRPr>
          </a:p>
        </p:txBody>
      </p:sp>
      <p:pic>
        <p:nvPicPr>
          <p:cNvPr id="70" name="Picture 81" descr="StorSimple-Applianc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0800" y="3867799"/>
            <a:ext cx="1069262" cy="84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3313052" y="889261"/>
            <a:ext cx="2840598" cy="2088249"/>
            <a:chOff x="1005715" y="4789655"/>
            <a:chExt cx="1775620" cy="1305337"/>
          </a:xfrm>
        </p:grpSpPr>
        <p:grpSp>
          <p:nvGrpSpPr>
            <p:cNvPr id="44" name="Group 84"/>
            <p:cNvGrpSpPr>
              <a:grpSpLocks noChangeAspect="1"/>
            </p:cNvGrpSpPr>
            <p:nvPr/>
          </p:nvGrpSpPr>
          <p:grpSpPr bwMode="auto">
            <a:xfrm>
              <a:off x="1005715" y="4789655"/>
              <a:ext cx="1775620" cy="1305337"/>
              <a:chOff x="8541941" y="3449516"/>
              <a:chExt cx="1375787" cy="1091894"/>
            </a:xfrm>
          </p:grpSpPr>
          <p:pic>
            <p:nvPicPr>
              <p:cNvPr id="45" name="Picture 85" descr="Cloud-Lr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41941" y="3449516"/>
                <a:ext cx="1375787" cy="109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86" descr="CloudStorageService-Grp-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75034" y="3905441"/>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87" descr="CloudStorageService-Grp-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72751" y="4052300"/>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8" name="Picture 24"/>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219691" y="5010392"/>
              <a:ext cx="1347667" cy="32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a:xfrm>
            <a:off x="181410" y="102564"/>
            <a:ext cx="11573250" cy="585654"/>
          </a:xfrm>
        </p:spPr>
        <p:txBody>
          <a:bodyPr>
            <a:normAutofit fontScale="90000"/>
          </a:bodyPr>
          <a:lstStyle/>
          <a:p>
            <a:r>
              <a:rPr lang="en-US" sz="4400" dirty="0">
                <a:solidFill>
                  <a:schemeClr val="bg1">
                    <a:lumMod val="50000"/>
                  </a:schemeClr>
                </a:solidFill>
              </a:rPr>
              <a:t>Cloud Snapshots Provide Rapid Recovery</a:t>
            </a:r>
          </a:p>
        </p:txBody>
      </p:sp>
      <p:sp>
        <p:nvSpPr>
          <p:cNvPr id="6" name="TextBox 5"/>
          <p:cNvSpPr txBox="1"/>
          <p:nvPr/>
        </p:nvSpPr>
        <p:spPr>
          <a:xfrm>
            <a:off x="6137651" y="1756206"/>
            <a:ext cx="1312361" cy="594481"/>
          </a:xfrm>
          <a:prstGeom prst="rect">
            <a:avLst/>
          </a:prstGeom>
          <a:noFill/>
        </p:spPr>
        <p:txBody>
          <a:bodyPr wrap="square"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5A5A5A"/>
                </a:solidFill>
                <a:effectLst/>
                <a:uLnTx/>
                <a:uFillTx/>
                <a:latin typeface="Segoe UI" pitchFamily="34" charset="0"/>
                <a:ea typeface="Segoe UI" pitchFamily="34" charset="0"/>
                <a:cs typeface="Segoe UI" pitchFamily="34" charset="0"/>
              </a:defRPr>
            </a:lvl1pPr>
          </a:lstStyle>
          <a:p>
            <a:pPr algn="l"/>
            <a:r>
              <a:rPr lang="en-US" dirty="0"/>
              <a:t>Cloud</a:t>
            </a:r>
          </a:p>
          <a:p>
            <a:pPr algn="l"/>
            <a:r>
              <a:rPr lang="en-US" dirty="0"/>
              <a:t>Snapshots</a:t>
            </a:r>
          </a:p>
        </p:txBody>
      </p:sp>
      <p:sp>
        <p:nvSpPr>
          <p:cNvPr id="7" name="Rectangle 6"/>
          <p:cNvSpPr/>
          <p:nvPr/>
        </p:nvSpPr>
        <p:spPr>
          <a:xfrm>
            <a:off x="2374933" y="3290268"/>
            <a:ext cx="3251721" cy="1559664"/>
          </a:xfrm>
          <a:prstGeom prst="rect">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56888"/>
            <a:endParaRPr lang="en-US" sz="2399" dirty="0">
              <a:solidFill>
                <a:srgbClr val="5F9632"/>
              </a:solidFill>
            </a:endParaRPr>
          </a:p>
        </p:txBody>
      </p:sp>
      <p:sp>
        <p:nvSpPr>
          <p:cNvPr id="10" name="TextBox 9"/>
          <p:cNvSpPr txBox="1"/>
          <p:nvPr/>
        </p:nvSpPr>
        <p:spPr>
          <a:xfrm>
            <a:off x="2665917" y="4957785"/>
            <a:ext cx="2669751" cy="343394"/>
          </a:xfrm>
          <a:prstGeom prst="rect">
            <a:avLst/>
          </a:prstGeom>
          <a:noFill/>
        </p:spPr>
        <p:txBody>
          <a:bodyPr wrap="square" rtlCol="0" anchor="ctr">
            <a:spAutoFit/>
          </a:bodyPr>
          <a:lstStyle/>
          <a:p>
            <a:pPr algn="ctr" defTabSz="913775">
              <a:defRPr/>
            </a:pPr>
            <a:r>
              <a:rPr lang="en-US" sz="1600" b="1" kern="0" dirty="0">
                <a:solidFill>
                  <a:srgbClr val="5A5A5A"/>
                </a:solidFill>
                <a:latin typeface="Segoe UI" pitchFamily="34" charset="0"/>
                <a:ea typeface="Segoe UI" pitchFamily="34" charset="0"/>
                <a:cs typeface="Segoe UI" pitchFamily="34" charset="0"/>
              </a:rPr>
              <a:t>Enterprise Data Center 1</a:t>
            </a:r>
          </a:p>
        </p:txBody>
      </p:sp>
      <p:sp>
        <p:nvSpPr>
          <p:cNvPr id="17" name="TextBox 16"/>
          <p:cNvSpPr txBox="1"/>
          <p:nvPr/>
        </p:nvSpPr>
        <p:spPr>
          <a:xfrm>
            <a:off x="7269031" y="4957785"/>
            <a:ext cx="2669751" cy="343394"/>
          </a:xfrm>
          <a:prstGeom prst="rect">
            <a:avLst/>
          </a:prstGeom>
          <a:noFill/>
        </p:spPr>
        <p:txBody>
          <a:bodyPr wrap="square" rtlCol="0" anchor="ctr">
            <a:spAutoFit/>
          </a:bodyPr>
          <a:lstStyle/>
          <a:p>
            <a:pPr algn="ctr" defTabSz="913775">
              <a:defRPr/>
            </a:pPr>
            <a:r>
              <a:rPr lang="en-US" sz="1600" b="1" kern="0" dirty="0">
                <a:solidFill>
                  <a:srgbClr val="5A5A5A"/>
                </a:solidFill>
                <a:latin typeface="Segoe UI" pitchFamily="34" charset="0"/>
                <a:ea typeface="Segoe UI" pitchFamily="34" charset="0"/>
                <a:cs typeface="Segoe UI" pitchFamily="34" charset="0"/>
              </a:rPr>
              <a:t>Enterprise Data Center 2</a:t>
            </a:r>
          </a:p>
        </p:txBody>
      </p:sp>
      <p:sp>
        <p:nvSpPr>
          <p:cNvPr id="19" name="TextBox 18"/>
          <p:cNvSpPr txBox="1"/>
          <p:nvPr/>
        </p:nvSpPr>
        <p:spPr>
          <a:xfrm>
            <a:off x="2413893" y="5343800"/>
            <a:ext cx="3173796" cy="845569"/>
          </a:xfrm>
          <a:prstGeom prst="rect">
            <a:avLst/>
          </a:prstGeom>
          <a:noFill/>
        </p:spPr>
        <p:txBody>
          <a:bodyPr wrap="square" rtlCol="0">
            <a:spAutoFit/>
          </a:bodyPr>
          <a:lstStyle/>
          <a:p>
            <a:pPr algn="ctr" defTabSz="913775">
              <a:defRPr/>
            </a:pPr>
            <a:r>
              <a:rPr lang="en-US" sz="1600" kern="0" dirty="0">
                <a:solidFill>
                  <a:srgbClr val="5A5A5A">
                    <a:lumMod val="75000"/>
                  </a:srgbClr>
                </a:solidFill>
                <a:latin typeface="Segoe UI" pitchFamily="34" charset="0"/>
                <a:ea typeface="Segoe UI" pitchFamily="34" charset="0"/>
                <a:cs typeface="Segoe UI" pitchFamily="34" charset="0"/>
              </a:rPr>
              <a:t>Connect many servers to cloud storage and scale data sets </a:t>
            </a:r>
            <a:br>
              <a:rPr lang="en-US" sz="1600" kern="0" dirty="0">
                <a:solidFill>
                  <a:srgbClr val="5A5A5A">
                    <a:lumMod val="75000"/>
                  </a:srgbClr>
                </a:solidFill>
                <a:latin typeface="Segoe UI" pitchFamily="34" charset="0"/>
                <a:ea typeface="Segoe UI" pitchFamily="34" charset="0"/>
                <a:cs typeface="Segoe UI" pitchFamily="34" charset="0"/>
              </a:rPr>
            </a:br>
            <a:r>
              <a:rPr lang="en-US" sz="1600" kern="0" dirty="0">
                <a:solidFill>
                  <a:srgbClr val="5A5A5A">
                    <a:lumMod val="75000"/>
                  </a:srgbClr>
                </a:solidFill>
                <a:latin typeface="Segoe UI" pitchFamily="34" charset="0"/>
                <a:ea typeface="Segoe UI" pitchFamily="34" charset="0"/>
                <a:cs typeface="Segoe UI" pitchFamily="34" charset="0"/>
              </a:rPr>
              <a:t>with StorSimple solution</a:t>
            </a:r>
          </a:p>
        </p:txBody>
      </p:sp>
      <p:sp>
        <p:nvSpPr>
          <p:cNvPr id="20" name="TextBox 19"/>
          <p:cNvSpPr txBox="1"/>
          <p:nvPr/>
        </p:nvSpPr>
        <p:spPr>
          <a:xfrm>
            <a:off x="7046724" y="5343800"/>
            <a:ext cx="3114371" cy="845569"/>
          </a:xfrm>
          <a:prstGeom prst="rect">
            <a:avLst/>
          </a:prstGeom>
          <a:noFill/>
        </p:spPr>
        <p:txBody>
          <a:bodyPr wrap="square" rtlCol="0">
            <a:spAutoFit/>
          </a:bodyPr>
          <a:lstStyle/>
          <a:p>
            <a:pPr algn="ctr" defTabSz="913775">
              <a:defRPr/>
            </a:pPr>
            <a:r>
              <a:rPr lang="en-US" sz="1600" kern="0" dirty="0">
                <a:solidFill>
                  <a:srgbClr val="5A5A5A">
                    <a:lumMod val="75000"/>
                  </a:srgbClr>
                </a:solidFill>
                <a:latin typeface="Segoe UI" pitchFamily="34" charset="0"/>
                <a:ea typeface="Segoe UI" pitchFamily="34" charset="0"/>
                <a:cs typeface="Segoe UI" pitchFamily="34" charset="0"/>
              </a:rPr>
              <a:t>Rapidly recover to any data center (location independent) via mounting the cloud</a:t>
            </a:r>
          </a:p>
        </p:txBody>
      </p:sp>
      <p:sp>
        <p:nvSpPr>
          <p:cNvPr id="23" name="Freeform 22"/>
          <p:cNvSpPr/>
          <p:nvPr/>
        </p:nvSpPr>
        <p:spPr>
          <a:xfrm>
            <a:off x="4578261" y="2210465"/>
            <a:ext cx="4972377" cy="1921166"/>
          </a:xfrm>
          <a:custGeom>
            <a:avLst/>
            <a:gdLst>
              <a:gd name="connsiteX0" fmla="*/ 0 w 3590925"/>
              <a:gd name="connsiteY0" fmla="*/ 0 h 1409700"/>
              <a:gd name="connsiteX1" fmla="*/ 2552700 w 3590925"/>
              <a:gd name="connsiteY1" fmla="*/ 695325 h 1409700"/>
              <a:gd name="connsiteX2" fmla="*/ 3590925 w 3590925"/>
              <a:gd name="connsiteY2" fmla="*/ 1409700 h 1409700"/>
            </a:gdLst>
            <a:ahLst/>
            <a:cxnLst>
              <a:cxn ang="0">
                <a:pos x="connsiteX0" y="connsiteY0"/>
              </a:cxn>
              <a:cxn ang="0">
                <a:pos x="connsiteX1" y="connsiteY1"/>
              </a:cxn>
              <a:cxn ang="0">
                <a:pos x="connsiteX2" y="connsiteY2"/>
              </a:cxn>
            </a:cxnLst>
            <a:rect l="l" t="t" r="r" b="b"/>
            <a:pathLst>
              <a:path w="3590925" h="1409700">
                <a:moveTo>
                  <a:pt x="0" y="0"/>
                </a:moveTo>
                <a:cubicBezTo>
                  <a:pt x="977106" y="230187"/>
                  <a:pt x="1954213" y="460375"/>
                  <a:pt x="2552700" y="695325"/>
                </a:cubicBezTo>
                <a:cubicBezTo>
                  <a:pt x="3151187" y="930275"/>
                  <a:pt x="3371056" y="1169987"/>
                  <a:pt x="3590925" y="1409700"/>
                </a:cubicBezTo>
              </a:path>
            </a:pathLst>
          </a:custGeom>
          <a:noFill/>
          <a:ln w="38100" cap="flat" cmpd="sng" algn="ctr">
            <a:solidFill>
              <a:srgbClr val="A2C02F">
                <a:shade val="95000"/>
                <a:satMod val="105000"/>
              </a:srgbClr>
            </a:solidFill>
            <a:prstDash val="sysDash"/>
            <a:headEnd type="none" w="med" len="med"/>
            <a:tailEnd type="triangle" w="med" len="med"/>
          </a:ln>
          <a:effectLst>
            <a:outerShdw blurRad="40000" dist="23000" dir="5400000" rotWithShape="0">
              <a:srgbClr val="000000">
                <a:alpha val="35000"/>
              </a:srgbClr>
            </a:outerShdw>
          </a:effectLst>
        </p:spPr>
        <p:txBody>
          <a:bodyPr rtlCol="0" anchor="ctr"/>
          <a:lstStyle/>
          <a:p>
            <a:pPr algn="ctr" defTabSz="913775">
              <a:defRPr/>
            </a:pPr>
            <a:endParaRPr lang="en-US" sz="1999" kern="0" dirty="0">
              <a:solidFill>
                <a:srgbClr val="A2C02F"/>
              </a:solidFill>
              <a:latin typeface="Arial"/>
            </a:endParaRPr>
          </a:p>
        </p:txBody>
      </p:sp>
      <p:pic>
        <p:nvPicPr>
          <p:cNvPr id="58" name="Picture 81" descr="StorSimple-Applianc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7687" y="3867799"/>
            <a:ext cx="1069262" cy="84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58"/>
          <p:cNvSpPr txBox="1"/>
          <p:nvPr/>
        </p:nvSpPr>
        <p:spPr>
          <a:xfrm>
            <a:off x="2445872" y="3359027"/>
            <a:ext cx="1878515" cy="288876"/>
          </a:xfrm>
          <a:prstGeom prst="rect">
            <a:avLst/>
          </a:prstGeom>
          <a:noFill/>
        </p:spPr>
        <p:txBody>
          <a:bodyPr lIns="68528" tIns="34264" rIns="68528" bIns="34264">
            <a:spAutoFit/>
          </a:bodyPr>
          <a:lstStyle/>
          <a:p>
            <a:pPr defTabSz="685194">
              <a:defRPr/>
            </a:pPr>
            <a:r>
              <a:rPr lang="en-US" sz="1400" kern="0" dirty="0">
                <a:solidFill>
                  <a:srgbClr val="333333"/>
                </a:solidFill>
                <a:latin typeface="Segoe UI"/>
              </a:rPr>
              <a:t>Production Data</a:t>
            </a:r>
          </a:p>
        </p:txBody>
      </p:sp>
      <p:sp>
        <p:nvSpPr>
          <p:cNvPr id="13" name="Freeform 12"/>
          <p:cNvSpPr/>
          <p:nvPr/>
        </p:nvSpPr>
        <p:spPr>
          <a:xfrm rot="1026760">
            <a:off x="4281225" y="2286515"/>
            <a:ext cx="942763" cy="1721715"/>
          </a:xfrm>
          <a:custGeom>
            <a:avLst/>
            <a:gdLst>
              <a:gd name="connsiteX0" fmla="*/ 1296537 w 1296537"/>
              <a:gd name="connsiteY0" fmla="*/ 1247023 h 1247023"/>
              <a:gd name="connsiteX1" fmla="*/ 859809 w 1296537"/>
              <a:gd name="connsiteY1" fmla="*/ 168850 h 1247023"/>
              <a:gd name="connsiteX2" fmla="*/ 0 w 1296537"/>
              <a:gd name="connsiteY2" fmla="*/ 18724 h 1247023"/>
            </a:gdLst>
            <a:ahLst/>
            <a:cxnLst>
              <a:cxn ang="0">
                <a:pos x="connsiteX0" y="connsiteY0"/>
              </a:cxn>
              <a:cxn ang="0">
                <a:pos x="connsiteX1" y="connsiteY1"/>
              </a:cxn>
              <a:cxn ang="0">
                <a:pos x="connsiteX2" y="connsiteY2"/>
              </a:cxn>
            </a:cxnLst>
            <a:rect l="l" t="t" r="r" b="b"/>
            <a:pathLst>
              <a:path w="1296537" h="1247023">
                <a:moveTo>
                  <a:pt x="1296537" y="1247023"/>
                </a:moveTo>
                <a:cubicBezTo>
                  <a:pt x="1186217" y="810294"/>
                  <a:pt x="1075898" y="373566"/>
                  <a:pt x="859809" y="168850"/>
                </a:cubicBezTo>
                <a:cubicBezTo>
                  <a:pt x="643719" y="-35867"/>
                  <a:pt x="321859" y="-8572"/>
                  <a:pt x="0" y="18724"/>
                </a:cubicBezTo>
              </a:path>
            </a:pathLst>
          </a:custGeom>
          <a:noFill/>
          <a:ln w="38100" cap="flat" cmpd="sng" algn="ctr">
            <a:solidFill>
              <a:srgbClr val="A2C02F">
                <a:shade val="95000"/>
                <a:satMod val="105000"/>
              </a:srgbClr>
            </a:solidFill>
            <a:prstDash val="sysDash"/>
            <a:headEnd type="none" w="med" len="med"/>
            <a:tailEnd type="triangle" w="med" len="med"/>
          </a:ln>
          <a:effectLst>
            <a:outerShdw blurRad="40000" dist="23000" dir="5400000" rotWithShape="0">
              <a:srgbClr val="000000">
                <a:alpha val="35000"/>
              </a:srgbClr>
            </a:outerShdw>
          </a:effectLst>
        </p:spPr>
        <p:txBody>
          <a:bodyPr rtlCol="0" anchor="ctr"/>
          <a:lstStyle/>
          <a:p>
            <a:pPr algn="ctr" defTabSz="913775">
              <a:defRPr/>
            </a:pPr>
            <a:endParaRPr lang="en-US" sz="1999" kern="0" dirty="0">
              <a:solidFill>
                <a:srgbClr val="A2C02F"/>
              </a:solidFill>
              <a:latin typeface="Arial"/>
            </a:endParaRPr>
          </a:p>
        </p:txBody>
      </p:sp>
      <p:sp>
        <p:nvSpPr>
          <p:cNvPr id="41" name="TextBox 40"/>
          <p:cNvSpPr txBox="1"/>
          <p:nvPr/>
        </p:nvSpPr>
        <p:spPr>
          <a:xfrm>
            <a:off x="7064448" y="3359027"/>
            <a:ext cx="1878515" cy="288876"/>
          </a:xfrm>
          <a:prstGeom prst="rect">
            <a:avLst/>
          </a:prstGeom>
          <a:noFill/>
        </p:spPr>
        <p:txBody>
          <a:bodyPr lIns="68528" tIns="34264" rIns="68528" bIns="34264">
            <a:spAutoFit/>
          </a:bodyPr>
          <a:lstStyle/>
          <a:p>
            <a:pPr defTabSz="685194">
              <a:defRPr/>
            </a:pPr>
            <a:r>
              <a:rPr lang="en-US" sz="1400" kern="0" dirty="0">
                <a:solidFill>
                  <a:srgbClr val="333333"/>
                </a:solidFill>
                <a:latin typeface="Segoe UI"/>
              </a:rPr>
              <a:t>Production Data</a:t>
            </a:r>
          </a:p>
        </p:txBody>
      </p:sp>
      <p:grpSp>
        <p:nvGrpSpPr>
          <p:cNvPr id="42" name="Group 41"/>
          <p:cNvGrpSpPr/>
          <p:nvPr/>
        </p:nvGrpSpPr>
        <p:grpSpPr>
          <a:xfrm>
            <a:off x="2676871" y="3794621"/>
            <a:ext cx="1449367" cy="913867"/>
            <a:chOff x="1122755" y="1228612"/>
            <a:chExt cx="1530541" cy="965049"/>
          </a:xfrm>
        </p:grpSpPr>
        <p:pic>
          <p:nvPicPr>
            <p:cNvPr id="43" name="Picture 42" descr="Server-Grp-2.png"/>
            <p:cNvPicPr>
              <a:picLocks noChangeAspect="1"/>
            </p:cNvPicPr>
            <p:nvPr/>
          </p:nvPicPr>
          <p:blipFill>
            <a:blip r:embed="rId8"/>
            <a:stretch>
              <a:fillRect/>
            </a:stretch>
          </p:blipFill>
          <p:spPr>
            <a:xfrm>
              <a:off x="1122755" y="1228612"/>
              <a:ext cx="739346" cy="942463"/>
            </a:xfrm>
            <a:prstGeom prst="rect">
              <a:avLst/>
            </a:prstGeom>
          </p:spPr>
        </p:pic>
        <p:pic>
          <p:nvPicPr>
            <p:cNvPr id="71" name="Picture 70" descr="Server-Grp-2.png"/>
            <p:cNvPicPr>
              <a:picLocks noChangeAspect="1"/>
            </p:cNvPicPr>
            <p:nvPr/>
          </p:nvPicPr>
          <p:blipFill>
            <a:blip r:embed="rId8"/>
            <a:stretch>
              <a:fillRect/>
            </a:stretch>
          </p:blipFill>
          <p:spPr>
            <a:xfrm>
              <a:off x="1913950" y="1251198"/>
              <a:ext cx="739346" cy="942463"/>
            </a:xfrm>
            <a:prstGeom prst="rect">
              <a:avLst/>
            </a:prstGeom>
          </p:spPr>
        </p:pic>
      </p:grpSp>
      <p:grpSp>
        <p:nvGrpSpPr>
          <p:cNvPr id="72" name="Group 71"/>
          <p:cNvGrpSpPr/>
          <p:nvPr/>
        </p:nvGrpSpPr>
        <p:grpSpPr>
          <a:xfrm>
            <a:off x="7269031" y="3796892"/>
            <a:ext cx="1449367" cy="913867"/>
            <a:chOff x="1122755" y="1228612"/>
            <a:chExt cx="1530541" cy="965049"/>
          </a:xfrm>
        </p:grpSpPr>
        <p:pic>
          <p:nvPicPr>
            <p:cNvPr id="73" name="Picture 72" descr="Server-Grp-2.png"/>
            <p:cNvPicPr>
              <a:picLocks noChangeAspect="1"/>
            </p:cNvPicPr>
            <p:nvPr/>
          </p:nvPicPr>
          <p:blipFill>
            <a:blip r:embed="rId8"/>
            <a:stretch>
              <a:fillRect/>
            </a:stretch>
          </p:blipFill>
          <p:spPr>
            <a:xfrm>
              <a:off x="1122755" y="1228612"/>
              <a:ext cx="739346" cy="942463"/>
            </a:xfrm>
            <a:prstGeom prst="rect">
              <a:avLst/>
            </a:prstGeom>
          </p:spPr>
        </p:pic>
        <p:pic>
          <p:nvPicPr>
            <p:cNvPr id="74" name="Picture 73" descr="Server-Grp-2.png"/>
            <p:cNvPicPr>
              <a:picLocks noChangeAspect="1"/>
            </p:cNvPicPr>
            <p:nvPr/>
          </p:nvPicPr>
          <p:blipFill>
            <a:blip r:embed="rId8"/>
            <a:stretch>
              <a:fillRect/>
            </a:stretch>
          </p:blipFill>
          <p:spPr>
            <a:xfrm>
              <a:off x="1913950" y="1251198"/>
              <a:ext cx="739346" cy="942463"/>
            </a:xfrm>
            <a:prstGeom prst="rect">
              <a:avLst/>
            </a:prstGeom>
          </p:spPr>
        </p:pic>
      </p:grpSp>
    </p:spTree>
    <p:extLst>
      <p:ext uri="{BB962C8B-B14F-4D97-AF65-F5344CB8AC3E}">
        <p14:creationId xmlns:p14="http://schemas.microsoft.com/office/powerpoint/2010/main" val="40543141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75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2000" fill="hold"/>
                                        <p:tgtEl>
                                          <p:spTgt spid="7"/>
                                        </p:tgtEl>
                                        <p:attrNameLst>
                                          <p:attrName>fillcolor</p:attrName>
                                        </p:attrNameLst>
                                      </p:cBhvr>
                                      <p:to>
                                        <a:srgbClr val="C8203D"/>
                                      </p:to>
                                    </p:animClr>
                                    <p:set>
                                      <p:cBhvr>
                                        <p:cTn id="15" dur="2000" fill="hold"/>
                                        <p:tgtEl>
                                          <p:spTgt spid="7"/>
                                        </p:tgtEl>
                                        <p:attrNameLst>
                                          <p:attrName>fill.type</p:attrName>
                                        </p:attrNameLst>
                                      </p:cBhvr>
                                      <p:to>
                                        <p:strVal val="solid"/>
                                      </p:to>
                                    </p:set>
                                    <p:set>
                                      <p:cBhvr>
                                        <p:cTn id="16" dur="2000" fill="hold"/>
                                        <p:tgtEl>
                                          <p:spTgt spid="7"/>
                                        </p:tgtEl>
                                        <p:attrNameLst>
                                          <p:attrName>fill.on</p:attrName>
                                        </p:attrNameLst>
                                      </p:cBhvr>
                                      <p:to>
                                        <p:strVal val="true"/>
                                      </p:to>
                                    </p:set>
                                  </p:childTnLst>
                                </p:cTn>
                              </p:par>
                              <p:par>
                                <p:cTn id="17" presetID="3" presetClass="emph" presetSubtype="2" fill="hold" grpId="0" nodeType="withEffect">
                                  <p:stCondLst>
                                    <p:cond delay="0"/>
                                  </p:stCondLst>
                                  <p:childTnLst>
                                    <p:animClr clrSpc="rgb" dir="cw">
                                      <p:cBhvr override="childStyle">
                                        <p:cTn id="18" dur="1500" fill="hold"/>
                                        <p:tgtEl>
                                          <p:spTgt spid="59"/>
                                        </p:tgtEl>
                                        <p:attrNameLst>
                                          <p:attrName>style.color</p:attrName>
                                        </p:attrNameLst>
                                      </p:cBhvr>
                                      <p:to>
                                        <a:schemeClr val="bg1"/>
                                      </p:to>
                                    </p:animClr>
                                  </p:childTnLst>
                                </p:cTn>
                              </p:par>
                              <p:par>
                                <p:cTn id="19" presetID="10" presetClass="exit" presetSubtype="0" fill="hold" grpId="1" nodeType="withEffect">
                                  <p:stCondLst>
                                    <p:cond delay="0"/>
                                  </p:stCondLst>
                                  <p:childTnLst>
                                    <p:animEffect transition="out" filter="fade">
                                      <p:cBhvr>
                                        <p:cTn id="20" dur="2000"/>
                                        <p:tgtEl>
                                          <p:spTgt spid="13"/>
                                        </p:tgtEl>
                                      </p:cBhvr>
                                    </p:animEffect>
                                    <p:set>
                                      <p:cBhvr>
                                        <p:cTn id="21" dur="1" fill="hold">
                                          <p:stCondLst>
                                            <p:cond delay="1999"/>
                                          </p:stCondLst>
                                        </p:cTn>
                                        <p:tgtEl>
                                          <p:spTgt spid="13"/>
                                        </p:tgtEl>
                                        <p:attrNameLst>
                                          <p:attrName>style.visibility</p:attrName>
                                        </p:attrNameLst>
                                      </p:cBhvr>
                                      <p:to>
                                        <p:strVal val="hidden"/>
                                      </p:to>
                                    </p:se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75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1500"/>
                                        <p:tgtEl>
                                          <p:spTgt spid="41"/>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3" grpId="0" animBg="1"/>
      <p:bldP spid="59" grpId="0"/>
      <p:bldP spid="13" grpId="0" animBg="1"/>
      <p:bldP spid="13" grpId="1" animBg="1"/>
      <p:bldP spid="4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410" y="102564"/>
            <a:ext cx="11573250" cy="585654"/>
          </a:xfrm>
        </p:spPr>
        <p:txBody>
          <a:bodyPr>
            <a:normAutofit fontScale="90000"/>
          </a:bodyPr>
          <a:lstStyle/>
          <a:p>
            <a:r>
              <a:rPr lang="en-US" sz="4400" dirty="0" err="1">
                <a:solidFill>
                  <a:schemeClr val="bg1">
                    <a:lumMod val="50000"/>
                  </a:schemeClr>
                </a:solidFill>
              </a:rPr>
              <a:t>SimpleStore</a:t>
            </a:r>
            <a:r>
              <a:rPr lang="en-US" sz="4400" dirty="0">
                <a:solidFill>
                  <a:schemeClr val="bg1">
                    <a:lumMod val="50000"/>
                  </a:schemeClr>
                </a:solidFill>
              </a:rPr>
              <a:t> Technology </a:t>
            </a:r>
            <a:r>
              <a:rPr lang="mr-IN" sz="4400" dirty="0">
                <a:solidFill>
                  <a:schemeClr val="bg1">
                    <a:lumMod val="50000"/>
                  </a:schemeClr>
                </a:solidFill>
              </a:rPr>
              <a:t>–</a:t>
            </a:r>
            <a:r>
              <a:rPr lang="en-US" sz="4400" dirty="0">
                <a:solidFill>
                  <a:schemeClr val="bg1">
                    <a:lumMod val="50000"/>
                  </a:schemeClr>
                </a:solidFill>
              </a:rPr>
              <a:t> Hybrid Storage</a:t>
            </a:r>
          </a:p>
        </p:txBody>
      </p:sp>
      <p:sp>
        <p:nvSpPr>
          <p:cNvPr id="3" name="TextBox 2"/>
          <p:cNvSpPr txBox="1"/>
          <p:nvPr/>
        </p:nvSpPr>
        <p:spPr>
          <a:xfrm>
            <a:off x="589212" y="1129553"/>
            <a:ext cx="7774860" cy="4154984"/>
          </a:xfrm>
          <a:prstGeom prst="rect">
            <a:avLst/>
          </a:prstGeom>
          <a:noFill/>
        </p:spPr>
        <p:txBody>
          <a:bodyPr wrap="square" rtlCol="0">
            <a:spAutoFit/>
          </a:bodyPr>
          <a:lstStyle/>
          <a:p>
            <a:r>
              <a:rPr lang="en-US" sz="2400" dirty="0"/>
              <a:t>SSD</a:t>
            </a:r>
          </a:p>
          <a:p>
            <a:r>
              <a:rPr lang="en-US" sz="2400" dirty="0"/>
              <a:t>SAS</a:t>
            </a:r>
          </a:p>
          <a:p>
            <a:r>
              <a:rPr lang="en-US" sz="2400" dirty="0"/>
              <a:t>Automated </a:t>
            </a:r>
            <a:r>
              <a:rPr lang="en-US" sz="2400" dirty="0" err="1"/>
              <a:t>Tiering</a:t>
            </a:r>
            <a:r>
              <a:rPr lang="en-US" sz="2400" dirty="0"/>
              <a:t> </a:t>
            </a:r>
          </a:p>
          <a:p>
            <a:r>
              <a:rPr lang="en-US" sz="2400" dirty="0" err="1"/>
              <a:t>Dedup</a:t>
            </a:r>
            <a:r>
              <a:rPr lang="en-US" sz="2400" dirty="0"/>
              <a:t> Compression </a:t>
            </a:r>
          </a:p>
          <a:p>
            <a:r>
              <a:rPr lang="en-US" sz="2400" dirty="0"/>
              <a:t>Thinn Provision</a:t>
            </a:r>
          </a:p>
          <a:p>
            <a:r>
              <a:rPr lang="en-US" sz="2400" dirty="0"/>
              <a:t>Application snapshot</a:t>
            </a:r>
          </a:p>
          <a:p>
            <a:r>
              <a:rPr lang="en-US" sz="2400" dirty="0"/>
              <a:t>Certified from </a:t>
            </a:r>
            <a:r>
              <a:rPr lang="en-US" sz="2400" dirty="0" err="1"/>
              <a:t>VmWare</a:t>
            </a:r>
            <a:endParaRPr lang="en-US" sz="2400" dirty="0"/>
          </a:p>
          <a:p>
            <a:endParaRPr lang="en-US" sz="2400" dirty="0"/>
          </a:p>
          <a:p>
            <a:r>
              <a:rPr lang="en-US" sz="2400" dirty="0"/>
              <a:t>Only Restore the Data in need </a:t>
            </a:r>
            <a:r>
              <a:rPr lang="mr-IN" sz="2400" dirty="0"/>
              <a:t>–</a:t>
            </a:r>
            <a:r>
              <a:rPr lang="en-US" sz="2400" dirty="0"/>
              <a:t> The Working Set</a:t>
            </a:r>
          </a:p>
          <a:p>
            <a:endParaRPr lang="en-US" sz="2400" dirty="0"/>
          </a:p>
          <a:p>
            <a:endParaRPr lang="en-US" sz="2400" dirty="0"/>
          </a:p>
        </p:txBody>
      </p:sp>
      <p:sp>
        <p:nvSpPr>
          <p:cNvPr id="4" name="TextBox 3"/>
          <p:cNvSpPr txBox="1"/>
          <p:nvPr/>
        </p:nvSpPr>
        <p:spPr>
          <a:xfrm>
            <a:off x="10246659" y="1527585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081929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Services Monitor</a:t>
            </a:r>
          </a:p>
        </p:txBody>
      </p:sp>
      <p:sp>
        <p:nvSpPr>
          <p:cNvPr id="3" name="Content Placeholder 2"/>
          <p:cNvSpPr>
            <a:spLocks noGrp="1"/>
          </p:cNvSpPr>
          <p:nvPr>
            <p:ph idx="1"/>
          </p:nvPr>
        </p:nvSpPr>
        <p:spPr/>
        <p:txBody>
          <a:bodyPr/>
          <a:lstStyle/>
          <a:p>
            <a:r>
              <a:rPr lang="en-US" dirty="0"/>
              <a:t>Used to monitor web applications in internal and external locations</a:t>
            </a:r>
          </a:p>
          <a:p>
            <a:r>
              <a:rPr lang="en-US" dirty="0"/>
              <a:t>Create synthetic transactions used to simulate remote user traffic from a specific global location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00445" y="3072193"/>
            <a:ext cx="4781855" cy="3239707"/>
          </a:xfrm>
          <a:prstGeom prst="rect">
            <a:avLst/>
          </a:prstGeom>
        </p:spPr>
      </p:pic>
    </p:spTree>
    <p:extLst>
      <p:ext uri="{BB962C8B-B14F-4D97-AF65-F5344CB8AC3E}">
        <p14:creationId xmlns:p14="http://schemas.microsoft.com/office/powerpoint/2010/main" val="1800051922"/>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EXAM TIP!</a:t>
            </a:r>
          </a:p>
        </p:txBody>
      </p:sp>
      <p:sp>
        <p:nvSpPr>
          <p:cNvPr id="4" name="Text Placeholder 3"/>
          <p:cNvSpPr>
            <a:spLocks noGrp="1"/>
          </p:cNvSpPr>
          <p:nvPr>
            <p:ph type="body" sz="quarter" idx="11"/>
          </p:nvPr>
        </p:nvSpPr>
        <p:spPr/>
        <p:txBody>
          <a:bodyPr/>
          <a:lstStyle/>
          <a:p>
            <a:r>
              <a:rPr lang="en-US" dirty="0"/>
              <a:t>StorSimple uses iSCSI protocol to link data storage. This means that the storage that is in Azure is presented as locally attached iSCSI volumes.</a:t>
            </a:r>
          </a:p>
          <a:p>
            <a:endParaRPr lang="en-US" dirty="0"/>
          </a:p>
        </p:txBody>
      </p:sp>
    </p:spTree>
    <p:extLst>
      <p:ext uri="{BB962C8B-B14F-4D97-AF65-F5344CB8AC3E}">
        <p14:creationId xmlns:p14="http://schemas.microsoft.com/office/powerpoint/2010/main" val="4001829610"/>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5127170" y="0"/>
            <a:ext cx="7064829" cy="6858000"/>
          </a:xfrm>
          <a:prstGeom prst="rect">
            <a:avLst/>
          </a:prstGeom>
        </p:spPr>
      </p:pic>
      <p:sp>
        <p:nvSpPr>
          <p:cNvPr id="4" name="Title 3"/>
          <p:cNvSpPr>
            <a:spLocks noGrp="1"/>
          </p:cNvSpPr>
          <p:nvPr>
            <p:ph type="title"/>
          </p:nvPr>
        </p:nvSpPr>
        <p:spPr>
          <a:xfrm>
            <a:off x="201592" y="353551"/>
            <a:ext cx="7325880" cy="878350"/>
          </a:xfrm>
        </p:spPr>
        <p:txBody>
          <a:bodyPr>
            <a:normAutofit fontScale="90000"/>
          </a:bodyPr>
          <a:lstStyle/>
          <a:p>
            <a:r>
              <a:rPr lang="en-US" b="1" cap="all" dirty="0"/>
              <a:t>6.3.3</a:t>
            </a:r>
            <a:r>
              <a:rPr lang="en-US" dirty="0"/>
              <a:t> Site Recovery primary site and replica site</a:t>
            </a:r>
          </a:p>
        </p:txBody>
      </p:sp>
      <p:sp>
        <p:nvSpPr>
          <p:cNvPr id="7" name="Rectangle 6"/>
          <p:cNvSpPr/>
          <p:nvPr/>
        </p:nvSpPr>
        <p:spPr>
          <a:xfrm>
            <a:off x="201592" y="1408836"/>
            <a:ext cx="4615337" cy="5262979"/>
          </a:xfrm>
          <a:prstGeom prst="rect">
            <a:avLst/>
          </a:prstGeom>
        </p:spPr>
        <p:txBody>
          <a:bodyPr wrap="square">
            <a:spAutoFit/>
          </a:bodyPr>
          <a:lstStyle/>
          <a:p>
            <a:r>
              <a:rPr lang="en-US" sz="2800" dirty="0">
                <a:latin typeface="Segoe"/>
                <a:ea typeface="Times New Roman" panose="02020603050405020304" pitchFamily="18" charset="0"/>
                <a:cs typeface="Times New Roman" panose="02020603050405020304" pitchFamily="18" charset="0"/>
              </a:rPr>
              <a:t>Azure Site Recovery monitoring a primary and replica site. The sites have workloads such as Exchange, CRM, IIS, SQL, and SharePoint running on hosts. Azure Site Recovery communication goes through System Center. System Center actually performs the orchestration of the cutover</a:t>
            </a:r>
            <a:endParaRPr lang="en-US" sz="2800" dirty="0"/>
          </a:p>
        </p:txBody>
      </p:sp>
    </p:spTree>
    <p:extLst>
      <p:ext uri="{BB962C8B-B14F-4D97-AF65-F5344CB8AC3E}">
        <p14:creationId xmlns:p14="http://schemas.microsoft.com/office/powerpoint/2010/main" val="3819896530"/>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b="1" dirty="0"/>
              <a:t>Replicate Hyper-V virtual machines (without VMM) to Azure using Azure Site Recovery with the Azure portal</a:t>
            </a:r>
          </a:p>
        </p:txBody>
      </p:sp>
      <p:sp>
        <p:nvSpPr>
          <p:cNvPr id="6" name="Content Placeholder 5">
            <a:extLst>
              <a:ext uri="{FF2B5EF4-FFF2-40B4-BE49-F238E27FC236}">
                <a16:creationId xmlns:a16="http://schemas.microsoft.com/office/drawing/2014/main" id="{01F581E2-4F76-4387-A321-AF6693D41B9B}"/>
              </a:ext>
            </a:extLst>
          </p:cNvPr>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normAutofit fontScale="70000" lnSpcReduction="20000"/>
          </a:bodyPr>
          <a:lstStyle/>
          <a:p>
            <a:r>
              <a:rPr lang="en-US" sz="3600" dirty="0">
                <a:hlinkClick r:id="rId3"/>
              </a:rPr>
              <a:t>https://docs.microsoft.com/en-us/azure/site-recovery/site-recovery-hyper-v-site-to-azure</a:t>
            </a:r>
            <a:r>
              <a:rPr lang="en-US" sz="3600" dirty="0"/>
              <a:t> </a:t>
            </a:r>
          </a:p>
        </p:txBody>
      </p:sp>
    </p:spTree>
    <p:extLst>
      <p:ext uri="{BB962C8B-B14F-4D97-AF65-F5344CB8AC3E}">
        <p14:creationId xmlns:p14="http://schemas.microsoft.com/office/powerpoint/2010/main" val="2821199819"/>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Replicate physical machines to Azure by using Site Recovery</a:t>
            </a:r>
            <a:endParaRPr lang="en-US" dirty="0"/>
          </a:p>
        </p:txBody>
      </p:sp>
      <p:sp>
        <p:nvSpPr>
          <p:cNvPr id="5" name="Content Placeholder 4">
            <a:extLst>
              <a:ext uri="{FF2B5EF4-FFF2-40B4-BE49-F238E27FC236}">
                <a16:creationId xmlns:a16="http://schemas.microsoft.com/office/drawing/2014/main" id="{A8DEC559-5B35-40FD-B741-CCEE4BF3A1D2}"/>
              </a:ext>
            </a:extLst>
          </p:cNvPr>
          <p:cNvSpPr>
            <a:spLocks noGrp="1"/>
          </p:cNvSpPr>
          <p:nvPr>
            <p:ph idx="1"/>
          </p:nvPr>
        </p:nvSpPr>
        <p:spPr/>
        <p:txBody>
          <a:bodyPr/>
          <a:lstStyle/>
          <a:p>
            <a:endParaRPr lang="en-US" dirty="0"/>
          </a:p>
        </p:txBody>
      </p:sp>
      <p:sp>
        <p:nvSpPr>
          <p:cNvPr id="3" name="Text Placeholder 2"/>
          <p:cNvSpPr>
            <a:spLocks noGrp="1"/>
          </p:cNvSpPr>
          <p:nvPr>
            <p:ph type="body" sz="quarter" idx="10"/>
          </p:nvPr>
        </p:nvSpPr>
        <p:spPr/>
        <p:txBody>
          <a:bodyPr>
            <a:normAutofit fontScale="62500" lnSpcReduction="20000"/>
          </a:bodyPr>
          <a:lstStyle/>
          <a:p>
            <a:r>
              <a:rPr lang="en-US" sz="3600" dirty="0">
                <a:hlinkClick r:id="rId3"/>
              </a:rPr>
              <a:t>https://docs.microsoft.com/en-us/azure/site-recovery/site-recovery-physical-servers-to-azure</a:t>
            </a:r>
            <a:r>
              <a:rPr lang="en-US" sz="3600" dirty="0"/>
              <a:t> </a:t>
            </a:r>
          </a:p>
        </p:txBody>
      </p:sp>
    </p:spTree>
    <p:extLst>
      <p:ext uri="{BB962C8B-B14F-4D97-AF65-F5344CB8AC3E}">
        <p14:creationId xmlns:p14="http://schemas.microsoft.com/office/powerpoint/2010/main" val="1602042766"/>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6.4 Design Azure Automation</a:t>
            </a:r>
          </a:p>
        </p:txBody>
      </p:sp>
      <p:sp>
        <p:nvSpPr>
          <p:cNvPr id="4" name="Text Placeholder 3">
            <a:extLst>
              <a:ext uri="{FF2B5EF4-FFF2-40B4-BE49-F238E27FC236}">
                <a16:creationId xmlns:a16="http://schemas.microsoft.com/office/drawing/2014/main" id="{5712FFDC-D2B6-474C-9937-83752B61DA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7526523"/>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idx="1"/>
          </p:nvPr>
        </p:nvSpPr>
        <p:spPr>
          <a:prstGeom prst="rect">
            <a:avLst/>
          </a:prstGeom>
        </p:spPr>
        <p:txBody>
          <a:bodyPr/>
          <a:lstStyle/>
          <a:p>
            <a:pPr marL="0" indent="0">
              <a:buNone/>
            </a:pPr>
            <a:r>
              <a:rPr lang="en-US" sz="3529" dirty="0"/>
              <a:t>Azure Automation</a:t>
            </a:r>
          </a:p>
          <a:p>
            <a:pPr marL="336145" lvl="1" indent="0">
              <a:buNone/>
            </a:pPr>
            <a:r>
              <a:rPr lang="en-US" sz="1961" dirty="0" err="1"/>
              <a:t>Runbooks</a:t>
            </a:r>
            <a:endParaRPr lang="en-US" sz="1961" dirty="0"/>
          </a:p>
          <a:p>
            <a:pPr marL="0" indent="0">
              <a:buNone/>
            </a:pPr>
            <a:r>
              <a:rPr lang="en-US" sz="3529" dirty="0"/>
              <a:t>Chef </a:t>
            </a:r>
            <a:r>
              <a:rPr lang="en-US" sz="1961" dirty="0"/>
              <a:t>Configure and Automate.  Apply Fine Grained Permissions</a:t>
            </a:r>
          </a:p>
          <a:p>
            <a:pPr marL="336145" lvl="1" indent="0">
              <a:buNone/>
            </a:pPr>
            <a:r>
              <a:rPr lang="en-US" sz="1961" dirty="0">
                <a:hlinkClick r:id="rId3"/>
              </a:rPr>
              <a:t>https://www.chef.io/solutions/windows/</a:t>
            </a:r>
            <a:r>
              <a:rPr lang="en-US" sz="1961" dirty="0"/>
              <a:t> </a:t>
            </a:r>
          </a:p>
          <a:p>
            <a:pPr marL="0" lvl="1">
              <a:spcBef>
                <a:spcPts val="1000"/>
              </a:spcBef>
            </a:pPr>
            <a:r>
              <a:rPr lang="en-US" sz="3529" dirty="0"/>
              <a:t>Puppet </a:t>
            </a:r>
            <a:r>
              <a:rPr lang="en-US" sz="1961" dirty="0"/>
              <a:t>Can Configure and Manage Windows and Azure</a:t>
            </a:r>
          </a:p>
          <a:p>
            <a:pPr marL="336145" lvl="1" indent="0">
              <a:buNone/>
            </a:pPr>
            <a:r>
              <a:rPr lang="en-US" sz="1961" dirty="0">
                <a:hlinkClick r:id="rId4"/>
              </a:rPr>
              <a:t>http://puppetlabs.com/solutions/microsoft</a:t>
            </a:r>
            <a:r>
              <a:rPr lang="en-US" sz="1961" dirty="0"/>
              <a:t> </a:t>
            </a:r>
          </a:p>
          <a:p>
            <a:pPr marL="0" indent="0">
              <a:buNone/>
            </a:pPr>
            <a:r>
              <a:rPr lang="en-US" sz="3529" dirty="0"/>
              <a:t>Desired State Configuration </a:t>
            </a:r>
          </a:p>
          <a:p>
            <a:pPr marL="336145" lvl="1"/>
            <a:r>
              <a:rPr lang="en-US" sz="1961" dirty="0"/>
              <a:t>Make it So</a:t>
            </a:r>
            <a:br>
              <a:rPr lang="en-US" sz="1961" dirty="0"/>
            </a:br>
            <a:r>
              <a:rPr lang="en-US" sz="1800" dirty="0">
                <a:hlinkClick r:id="rId5"/>
              </a:rPr>
              <a:t>https://docs.microsoft.com/en-us/azure/automation/automation-dsc-overview</a:t>
            </a:r>
            <a:endParaRPr lang="en-US" sz="1800" dirty="0"/>
          </a:p>
          <a:p>
            <a:pPr marL="336145" lvl="1"/>
            <a:endParaRPr lang="en-US" sz="1961" dirty="0"/>
          </a:p>
          <a:p>
            <a:pPr indent="-121055"/>
            <a:r>
              <a:rPr lang="en-US" sz="2361" dirty="0"/>
              <a:t>In the portal + New – Azure Automation</a:t>
            </a:r>
          </a:p>
        </p:txBody>
      </p:sp>
      <p:pic>
        <p:nvPicPr>
          <p:cNvPr id="4" name="Puppet Logo" descr="http://www.devopsdays.org/events/2013-tokyo/logos/puppetlabs.png"/>
          <p:cNvPicPr>
            <a:picLocks noChangeAspect="1" noChangeArrowheads="1"/>
          </p:cNvPicPr>
          <p:nvPr/>
        </p:nvPicPr>
        <p:blipFill rotWithShape="1">
          <a:blip r:embed="rId6">
            <a:extLst>
              <a:ext uri="{28A0092B-C50C-407E-A947-70E740481C1C}">
                <a14:useLocalDpi xmlns:a14="http://schemas.microsoft.com/office/drawing/2010/main" val="0"/>
              </a:ext>
            </a:extLst>
          </a:blip>
          <a:srcRect l="26592" t="14109" r="19214" b="13633"/>
          <a:stretch/>
        </p:blipFill>
        <p:spPr bwMode="auto">
          <a:xfrm>
            <a:off x="10529238" y="1225898"/>
            <a:ext cx="597617" cy="796822"/>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8314" y="956635"/>
            <a:ext cx="1153616" cy="11536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stretch>
            <a:fillRect/>
          </a:stretch>
        </p:blipFill>
        <p:spPr>
          <a:xfrm>
            <a:off x="9105340" y="1099536"/>
            <a:ext cx="843486" cy="923185"/>
          </a:xfrm>
          <a:prstGeom prst="rect">
            <a:avLst/>
          </a:prstGeom>
        </p:spPr>
      </p:pic>
      <p:pic>
        <p:nvPicPr>
          <p:cNvPr id="1026" name="Picture 2" descr="C:\Users\dstolts\AppData\Local\Temp\SNAGHTMLb3b1fa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7591" y="2432878"/>
            <a:ext cx="2365052" cy="27806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2989" y="5611390"/>
            <a:ext cx="4655057" cy="923330"/>
          </a:xfrm>
          <a:prstGeom prst="rect">
            <a:avLst/>
          </a:prstGeom>
          <a:noFill/>
        </p:spPr>
        <p:txBody>
          <a:bodyPr wrap="none" rtlCol="0">
            <a:spAutoFit/>
          </a:bodyPr>
          <a:lstStyle/>
          <a:p>
            <a:r>
              <a:rPr lang="en-US" sz="5400" dirty="0"/>
              <a:t>DevOps Enabler</a:t>
            </a:r>
          </a:p>
        </p:txBody>
      </p:sp>
      <p:sp>
        <p:nvSpPr>
          <p:cNvPr id="3" name="Rectangle 2">
            <a:extLst>
              <a:ext uri="{FF2B5EF4-FFF2-40B4-BE49-F238E27FC236}">
                <a16:creationId xmlns:a16="http://schemas.microsoft.com/office/drawing/2014/main" id="{3610C69D-3ACD-4A25-B8B8-580189D69A91}"/>
              </a:ext>
            </a:extLst>
          </p:cNvPr>
          <p:cNvSpPr/>
          <p:nvPr/>
        </p:nvSpPr>
        <p:spPr>
          <a:xfrm>
            <a:off x="359547" y="6165388"/>
            <a:ext cx="3817455"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8811-421E-424D-BE76-7E7445638FCB}"/>
              </a:ext>
            </a:extLst>
          </p:cNvPr>
          <p:cNvSpPr>
            <a:spLocks noGrp="1"/>
          </p:cNvSpPr>
          <p:nvPr>
            <p:ph type="title"/>
          </p:nvPr>
        </p:nvSpPr>
        <p:spPr/>
        <p:txBody>
          <a:bodyPr>
            <a:normAutofit fontScale="90000"/>
          </a:bodyPr>
          <a:lstStyle/>
          <a:p>
            <a:r>
              <a:rPr lang="en-US" b="1" dirty="0"/>
              <a:t>Which to use?  </a:t>
            </a:r>
            <a:br>
              <a:rPr lang="en-US" dirty="0"/>
            </a:br>
            <a:r>
              <a:rPr lang="en-US" sz="3600" dirty="0"/>
              <a:t>All can be used with Windows &amp; Linux</a:t>
            </a:r>
          </a:p>
        </p:txBody>
      </p:sp>
      <p:sp>
        <p:nvSpPr>
          <p:cNvPr id="3" name="Content Placeholder 2">
            <a:extLst>
              <a:ext uri="{FF2B5EF4-FFF2-40B4-BE49-F238E27FC236}">
                <a16:creationId xmlns:a16="http://schemas.microsoft.com/office/drawing/2014/main" id="{4D266A26-6387-4D34-935C-983373A59B8B}"/>
              </a:ext>
            </a:extLst>
          </p:cNvPr>
          <p:cNvSpPr>
            <a:spLocks noGrp="1"/>
          </p:cNvSpPr>
          <p:nvPr>
            <p:ph idx="1"/>
          </p:nvPr>
        </p:nvSpPr>
        <p:spPr>
          <a:xfrm>
            <a:off x="201591" y="1231901"/>
            <a:ext cx="11778205" cy="5521699"/>
          </a:xfrm>
        </p:spPr>
        <p:txBody>
          <a:bodyPr>
            <a:normAutofit fontScale="92500" lnSpcReduction="20000"/>
          </a:bodyPr>
          <a:lstStyle/>
          <a:p>
            <a:pPr>
              <a:lnSpc>
                <a:spcPct val="100000"/>
              </a:lnSpc>
              <a:spcBef>
                <a:spcPts val="0"/>
              </a:spcBef>
            </a:pPr>
            <a:r>
              <a:rPr lang="en-US" sz="4400" b="1" dirty="0"/>
              <a:t>Chef</a:t>
            </a:r>
          </a:p>
          <a:p>
            <a:pPr marL="571500" indent="-571500">
              <a:lnSpc>
                <a:spcPct val="100000"/>
              </a:lnSpc>
              <a:spcBef>
                <a:spcPts val="0"/>
              </a:spcBef>
              <a:buFont typeface="Arial" panose="020B0604020202020204" pitchFamily="34" charset="0"/>
              <a:buChar char="•"/>
            </a:pPr>
            <a:r>
              <a:rPr lang="en-US" sz="2000" dirty="0"/>
              <a:t>If you already have a Chef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Puppet</a:t>
            </a:r>
          </a:p>
          <a:p>
            <a:pPr marL="571500" indent="-571500">
              <a:lnSpc>
                <a:spcPct val="100000"/>
              </a:lnSpc>
              <a:spcBef>
                <a:spcPts val="0"/>
              </a:spcBef>
              <a:buFont typeface="Arial" panose="020B0604020202020204" pitchFamily="34" charset="0"/>
              <a:buChar char="•"/>
            </a:pPr>
            <a:r>
              <a:rPr lang="en-US" sz="2000" dirty="0"/>
              <a:t>If you already have a Puppet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DSC</a:t>
            </a:r>
          </a:p>
          <a:p>
            <a:pPr marL="571500" indent="-571500">
              <a:lnSpc>
                <a:spcPct val="100000"/>
              </a:lnSpc>
              <a:spcBef>
                <a:spcPts val="0"/>
              </a:spcBef>
              <a:buFont typeface="Arial" panose="020B0604020202020204" pitchFamily="34" charset="0"/>
              <a:buChar char="•"/>
            </a:pPr>
            <a:r>
              <a:rPr lang="en-US" sz="2000" dirty="0"/>
              <a:t>If you do not already have a Configuration Management Solution</a:t>
            </a:r>
          </a:p>
          <a:p>
            <a:pPr marL="571500" indent="-571500">
              <a:lnSpc>
                <a:spcPct val="100000"/>
              </a:lnSpc>
              <a:spcBef>
                <a:spcPts val="0"/>
              </a:spcBef>
              <a:buFont typeface="Arial" panose="020B0604020202020204" pitchFamily="34" charset="0"/>
              <a:buChar char="•"/>
            </a:pPr>
            <a:r>
              <a:rPr lang="en-US" sz="2000" dirty="0"/>
              <a:t>If your primary experience is in managing Windows machines</a:t>
            </a:r>
          </a:p>
          <a:p>
            <a:pPr marL="571500" indent="-571500">
              <a:lnSpc>
                <a:spcPct val="100000"/>
              </a:lnSpc>
              <a:spcBef>
                <a:spcPts val="0"/>
              </a:spcBef>
              <a:buFont typeface="Arial" panose="020B0604020202020204" pitchFamily="34" charset="0"/>
              <a:buChar char="•"/>
            </a:pPr>
            <a:r>
              <a:rPr lang="en-US" sz="2000" dirty="0"/>
              <a:t>Uses vender-neutral configuration files (MOF)</a:t>
            </a:r>
          </a:p>
          <a:p>
            <a:pPr marL="571500" indent="-571500">
              <a:lnSpc>
                <a:spcPct val="100000"/>
              </a:lnSpc>
              <a:spcBef>
                <a:spcPts val="0"/>
              </a:spcBef>
              <a:buFont typeface="Arial" panose="020B0604020202020204" pitchFamily="34" charset="0"/>
              <a:buChar char="•"/>
            </a:pPr>
            <a:r>
              <a:rPr lang="en-US" sz="2000" dirty="0"/>
              <a:t>If you already have PowerShell expertise</a:t>
            </a:r>
          </a:p>
          <a:p>
            <a:pPr marL="571500" indent="-571500">
              <a:lnSpc>
                <a:spcPct val="100000"/>
              </a:lnSpc>
              <a:spcBef>
                <a:spcPts val="0"/>
              </a:spcBef>
              <a:buFont typeface="Arial" panose="020B0604020202020204" pitchFamily="34" charset="0"/>
              <a:buChar char="•"/>
            </a:pPr>
            <a:endParaRPr lang="en-US" sz="2000" dirty="0"/>
          </a:p>
          <a:p>
            <a:pPr>
              <a:lnSpc>
                <a:spcPct val="110000"/>
              </a:lnSpc>
              <a:spcBef>
                <a:spcPts val="0"/>
              </a:spcBef>
            </a:pPr>
            <a:r>
              <a:rPr lang="en-US" sz="4400" b="1" dirty="0"/>
              <a:t>Azure Automation</a:t>
            </a:r>
          </a:p>
          <a:p>
            <a:pPr marL="571500" indent="-571500">
              <a:lnSpc>
                <a:spcPct val="100000"/>
              </a:lnSpc>
              <a:spcBef>
                <a:spcPts val="0"/>
              </a:spcBef>
              <a:buFont typeface="Arial" panose="020B0604020202020204" pitchFamily="34" charset="0"/>
              <a:buChar char="•"/>
            </a:pPr>
            <a:r>
              <a:rPr lang="en-US" sz="2100" dirty="0"/>
              <a:t>If you do not already have a Configuration Management Solution, or not deeply embedded</a:t>
            </a:r>
          </a:p>
          <a:p>
            <a:pPr marL="571500" indent="-571500">
              <a:lnSpc>
                <a:spcPct val="100000"/>
              </a:lnSpc>
              <a:spcBef>
                <a:spcPts val="0"/>
              </a:spcBef>
              <a:buFont typeface="Arial" panose="020B0604020202020204" pitchFamily="34" charset="0"/>
              <a:buChar char="•"/>
            </a:pPr>
            <a:r>
              <a:rPr lang="en-US" sz="2100" dirty="0"/>
              <a:t>If you want to significantly expand your configuration management without significant expense</a:t>
            </a:r>
          </a:p>
          <a:p>
            <a:pPr marL="571500" indent="-571500">
              <a:lnSpc>
                <a:spcPct val="100000"/>
              </a:lnSpc>
              <a:spcBef>
                <a:spcPts val="0"/>
              </a:spcBef>
              <a:buFont typeface="Arial" panose="020B0604020202020204" pitchFamily="34" charset="0"/>
              <a:buChar char="•"/>
            </a:pPr>
            <a:r>
              <a:rPr lang="en-US" sz="2100" dirty="0"/>
              <a:t>If you already own OMS</a:t>
            </a:r>
          </a:p>
          <a:p>
            <a:pPr marL="571500" indent="-571500">
              <a:lnSpc>
                <a:spcPct val="100000"/>
              </a:lnSpc>
              <a:spcBef>
                <a:spcPts val="0"/>
              </a:spcBef>
              <a:buFont typeface="Arial" panose="020B0604020202020204" pitchFamily="34" charset="0"/>
              <a:buChar char="•"/>
            </a:pPr>
            <a:r>
              <a:rPr lang="en-US" sz="2100" dirty="0"/>
              <a:t>If you already have PowerShell expertise </a:t>
            </a:r>
          </a:p>
        </p:txBody>
      </p:sp>
    </p:spTree>
    <p:extLst>
      <p:ext uri="{BB962C8B-B14F-4D97-AF65-F5344CB8AC3E}">
        <p14:creationId xmlns:p14="http://schemas.microsoft.com/office/powerpoint/2010/main" val="3798924497"/>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23520" y="219618"/>
            <a:ext cx="10515600" cy="905377"/>
          </a:xfrm>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Chef &amp; Puppet</a:t>
            </a:r>
          </a:p>
        </p:txBody>
      </p:sp>
      <p:sp>
        <p:nvSpPr>
          <p:cNvPr id="6" name="Text Placeholder 5"/>
          <p:cNvSpPr>
            <a:spLocks noGrp="1"/>
          </p:cNvSpPr>
          <p:nvPr>
            <p:ph sz="half" idx="1"/>
          </p:nvPr>
        </p:nvSpPr>
        <p:spPr/>
        <p:txBody>
          <a:bodyPr/>
          <a:lstStyle/>
          <a:p>
            <a:pPr marL="0" indent="0">
              <a:spcBef>
                <a:spcPts val="1200"/>
              </a:spcBef>
              <a:buNone/>
            </a:pPr>
            <a:r>
              <a:rPr lang="en-US" b="1" dirty="0">
                <a:solidFill>
                  <a:srgbClr val="000000"/>
                </a:solidFill>
                <a:latin typeface="Calibri" panose="020F0502020204030204" pitchFamily="34" charset="0"/>
                <a:cs typeface="Calibri" panose="020F0502020204030204" pitchFamily="34" charset="0"/>
              </a:rPr>
              <a:t>Chef</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Cross-OS systems management, automation, and analytics output</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Ruby and Git are required + agent is on target machine</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Good for development focused teams (code driven approach to configuration)</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Leverage Chef in Azure when already using it.</a:t>
            </a:r>
            <a:endParaRPr lang="en-US" sz="1100" dirty="0">
              <a:solidFill>
                <a:srgbClr val="000000"/>
              </a:solidFill>
              <a:latin typeface="Calibri" panose="020F0502020204030204" pitchFamily="34" charset="0"/>
              <a:cs typeface="Calibri" panose="020F0502020204030204" pitchFamily="34" charset="0"/>
            </a:endParaRPr>
          </a:p>
        </p:txBody>
      </p:sp>
      <p:sp>
        <p:nvSpPr>
          <p:cNvPr id="2" name="Content Placeholder 1">
            <a:extLst>
              <a:ext uri="{FF2B5EF4-FFF2-40B4-BE49-F238E27FC236}">
                <a16:creationId xmlns:a16="http://schemas.microsoft.com/office/drawing/2014/main" id="{A1DFF85C-7A70-4406-AD9A-8327D43C23B0}"/>
              </a:ext>
            </a:extLst>
          </p:cNvPr>
          <p:cNvSpPr>
            <a:spLocks noGrp="1"/>
          </p:cNvSpPr>
          <p:nvPr>
            <p:ph sz="half" idx="2"/>
          </p:nvPr>
        </p:nvSpPr>
        <p:spPr/>
        <p:txBody>
          <a:bodyPr>
            <a:normAutofit/>
          </a:bodyPr>
          <a:lstStyle/>
          <a:p>
            <a:pPr marL="0" indent="0">
              <a:spcBef>
                <a:spcPts val="1200"/>
              </a:spcBef>
              <a:buNone/>
            </a:pPr>
            <a:r>
              <a:rPr lang="en-US" b="1" dirty="0">
                <a:solidFill>
                  <a:srgbClr val="000000"/>
                </a:solidFill>
                <a:latin typeface="Calibri" panose="020F0502020204030204" pitchFamily="34" charset="0"/>
                <a:cs typeface="Calibri" panose="020F0502020204030204" pitchFamily="34" charset="0"/>
              </a:rPr>
              <a:t>Puppet</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Stable and mature so good for managing large, heterogeneous enterprise environments</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Automate systems configuration &amp; enforce consistency</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Large Open Source catalog of modules and runs on nearly every OS (</a:t>
            </a:r>
            <a:r>
              <a:rPr lang="en-US" sz="2000">
                <a:solidFill>
                  <a:srgbClr val="000000"/>
                </a:solidFill>
                <a:latin typeface="Calibri" panose="020F0502020204030204" pitchFamily="34" charset="0"/>
                <a:cs typeface="Calibri" panose="020F0502020204030204" pitchFamily="34" charset="0"/>
              </a:rPr>
              <a:t>cross platform)</a:t>
            </a:r>
            <a:endParaRPr lang="en-US" sz="20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5443846"/>
      </p:ext>
    </p:extLst>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C31A-7B95-4D1B-925D-FA2F494573D6}"/>
              </a:ext>
            </a:extLst>
          </p:cNvPr>
          <p:cNvSpPr>
            <a:spLocks noGrp="1"/>
          </p:cNvSpPr>
          <p:nvPr>
            <p:ph type="title"/>
          </p:nvPr>
        </p:nvSpPr>
        <p:spPr/>
        <p:txBody>
          <a:bodyPr>
            <a:noAutofit/>
          </a:bodyPr>
          <a:lstStyle/>
          <a:p>
            <a:r>
              <a:rPr lang="en-US" sz="5400" dirty="0">
                <a:solidFill>
                  <a:schemeClr val="bg1"/>
                </a:solidFill>
              </a:rPr>
              <a:t>6.5 Describe the use cases for Azure Automation configuration </a:t>
            </a:r>
          </a:p>
        </p:txBody>
      </p:sp>
      <p:sp>
        <p:nvSpPr>
          <p:cNvPr id="5" name="Text Placeholder 4">
            <a:extLst>
              <a:ext uri="{FF2B5EF4-FFF2-40B4-BE49-F238E27FC236}">
                <a16:creationId xmlns:a16="http://schemas.microsoft.com/office/drawing/2014/main" id="{2177E274-1AA8-48C9-8809-C4F4609A4B98}"/>
              </a:ext>
            </a:extLst>
          </p:cNvPr>
          <p:cNvSpPr>
            <a:spLocks noGrp="1"/>
          </p:cNvSpPr>
          <p:nvPr>
            <p:ph type="body" idx="1"/>
          </p:nvPr>
        </p:nvSpPr>
        <p:spPr>
          <a:xfrm>
            <a:off x="692702" y="3452124"/>
            <a:ext cx="10515600" cy="1500187"/>
          </a:xfrm>
        </p:spPr>
        <p:txBody>
          <a:bodyPr>
            <a:normAutofit/>
          </a:bodyPr>
          <a:lstStyle/>
          <a:p>
            <a:pPr marL="800100" lvl="1" indent="-342900">
              <a:buFont typeface="Arial" panose="020B0604020202020204" pitchFamily="34" charset="0"/>
              <a:buChar char="•"/>
            </a:pPr>
            <a:r>
              <a:rPr lang="en-US" sz="2400" dirty="0">
                <a:solidFill>
                  <a:schemeClr val="bg1"/>
                </a:solidFill>
              </a:rPr>
              <a:t>Evaluate when to use Azure Automation, Chef, Puppet, PowerShell, or Desired State Configuration (DSC)</a:t>
            </a:r>
            <a:endParaRPr lang="en-US" sz="2800" dirty="0"/>
          </a:p>
        </p:txBody>
      </p:sp>
    </p:spTree>
    <p:extLst>
      <p:ext uri="{BB962C8B-B14F-4D97-AF65-F5344CB8AC3E}">
        <p14:creationId xmlns:p14="http://schemas.microsoft.com/office/powerpoint/2010/main" val="3575365766"/>
      </p:ext>
    </p:extLst>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72964" y="973"/>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Azure Automation</a:t>
            </a:r>
          </a:p>
        </p:txBody>
      </p:sp>
      <p:sp>
        <p:nvSpPr>
          <p:cNvPr id="171" name="Rectangle 170"/>
          <p:cNvSpPr/>
          <p:nvPr/>
        </p:nvSpPr>
        <p:spPr>
          <a:xfrm>
            <a:off x="384942" y="1281001"/>
            <a:ext cx="5236840" cy="5182252"/>
          </a:xfrm>
          <a:prstGeom prst="rect">
            <a:avLst/>
          </a:prstGeom>
        </p:spPr>
        <p:txBody>
          <a:bodyPr wrap="square" lIns="179285" rIns="179285">
            <a:spAutoFit/>
          </a:bodyPr>
          <a:lstStyle/>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PowerShell &amp; PS Workflow Engines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Use your existing PS scripts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Checkpoint/Parallel if needed</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Author PS, PSWF, Graphical runbooks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Gallery – 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Extensibility, integration</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Assets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global store for variables, credentials, …</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Schedules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Jobs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Troubleshoot/audit via job history</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PowerShell DSC</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Configurations, Pull service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Node Management &amp; Reporting</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Hybrid Runbook Workers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Install on any machine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only outbound ports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Webhooks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URL to start runbook remotely</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Integration</a:t>
            </a:r>
          </a:p>
        </p:txBody>
      </p:sp>
      <p:sp>
        <p:nvSpPr>
          <p:cNvPr id="404" name="Freeform 95">
            <a:extLst>
              <a:ext uri="{FF2B5EF4-FFF2-40B4-BE49-F238E27FC236}">
                <a16:creationId xmlns:a16="http://schemas.microsoft.com/office/drawing/2014/main" id="{14EFCCAF-7355-40DB-BF4F-774585E6CB23}"/>
              </a:ext>
            </a:extLst>
          </p:cNvPr>
          <p:cNvSpPr>
            <a:spLocks/>
          </p:cNvSpPr>
          <p:nvPr/>
        </p:nvSpPr>
        <p:spPr bwMode="auto">
          <a:xfrm flipH="1">
            <a:off x="8704827" y="1905879"/>
            <a:ext cx="1000754" cy="63571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ndParaRPr>
          </a:p>
        </p:txBody>
      </p:sp>
      <p:sp>
        <p:nvSpPr>
          <p:cNvPr id="405" name="Freeform 95">
            <a:extLst>
              <a:ext uri="{FF2B5EF4-FFF2-40B4-BE49-F238E27FC236}">
                <a16:creationId xmlns:a16="http://schemas.microsoft.com/office/drawing/2014/main" id="{0E3CB5E1-3D48-4E3A-A1C8-3EFF71AF88A9}"/>
              </a:ext>
            </a:extLst>
          </p:cNvPr>
          <p:cNvSpPr>
            <a:spLocks/>
          </p:cNvSpPr>
          <p:nvPr/>
        </p:nvSpPr>
        <p:spPr bwMode="auto">
          <a:xfrm flipH="1">
            <a:off x="6922277" y="1799975"/>
            <a:ext cx="116499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06" name="Rectangle 5">
            <a:extLst>
              <a:ext uri="{FF2B5EF4-FFF2-40B4-BE49-F238E27FC236}">
                <a16:creationId xmlns:a16="http://schemas.microsoft.com/office/drawing/2014/main" id="{9E524644-D9AA-448C-80BF-23BF6B1BAEEC}"/>
              </a:ext>
            </a:extLst>
          </p:cNvPr>
          <p:cNvSpPr>
            <a:spLocks noChangeArrowheads="1"/>
          </p:cNvSpPr>
          <p:nvPr/>
        </p:nvSpPr>
        <p:spPr bwMode="auto">
          <a:xfrm>
            <a:off x="8128546" y="3939507"/>
            <a:ext cx="842710" cy="1562923"/>
          </a:xfrm>
          <a:prstGeom prst="rect">
            <a:avLst/>
          </a:prstGeom>
          <a:solidFill>
            <a:srgbClr val="505050">
              <a:lumMod val="75000"/>
              <a:lumOff val="25000"/>
            </a:srgbClr>
          </a:solidFill>
          <a:ln>
            <a:noFill/>
          </a:ln>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07" name="Freeform 6">
            <a:extLst>
              <a:ext uri="{FF2B5EF4-FFF2-40B4-BE49-F238E27FC236}">
                <a16:creationId xmlns:a16="http://schemas.microsoft.com/office/drawing/2014/main" id="{A6961468-BE94-49CE-92FF-393414389AA9}"/>
              </a:ext>
            </a:extLst>
          </p:cNvPr>
          <p:cNvSpPr>
            <a:spLocks/>
          </p:cNvSpPr>
          <p:nvPr/>
        </p:nvSpPr>
        <p:spPr bwMode="auto">
          <a:xfrm flipH="1">
            <a:off x="8769462" y="1734335"/>
            <a:ext cx="2392851" cy="1131971"/>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rgbClr val="FFFFFF"/>
            </a:solidFill>
          </a:ln>
          <a:effectLst/>
          <a:extLst/>
        </p:spPr>
        <p:txBody>
          <a:bodyPr vert="horz" wrap="square" lIns="91414" tIns="45707" rIns="91414" bIns="45707" numCol="1" anchor="t" anchorCtr="0" compatLnSpc="1">
            <a:prstTxWarp prst="textNoShape">
              <a:avLst/>
            </a:prstTxWarp>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505050"/>
              </a:solidFill>
              <a:effectLst/>
              <a:uLnTx/>
              <a:uFillTx/>
              <a:latin typeface="Segoe UI"/>
            </a:endParaRPr>
          </a:p>
        </p:txBody>
      </p:sp>
      <p:cxnSp>
        <p:nvCxnSpPr>
          <p:cNvPr id="408" name="Straight Arrow Connector 407">
            <a:extLst>
              <a:ext uri="{FF2B5EF4-FFF2-40B4-BE49-F238E27FC236}">
                <a16:creationId xmlns:a16="http://schemas.microsoft.com/office/drawing/2014/main" id="{C3657E51-4E6D-44D0-868C-CB5CBE0DB21F}"/>
              </a:ext>
            </a:extLst>
          </p:cNvPr>
          <p:cNvCxnSpPr/>
          <p:nvPr/>
        </p:nvCxnSpPr>
        <p:spPr>
          <a:xfrm>
            <a:off x="10612613" y="3050815"/>
            <a:ext cx="0" cy="676226"/>
          </a:xfrm>
          <a:prstGeom prst="straightConnector1">
            <a:avLst/>
          </a:prstGeom>
          <a:noFill/>
          <a:ln w="85725" cap="flat" cmpd="sng" algn="ctr">
            <a:solidFill>
              <a:schemeClr val="accent1"/>
            </a:solidFill>
            <a:prstDash val="solid"/>
            <a:headEnd type="triangle"/>
            <a:tailEnd type="triangle"/>
          </a:ln>
          <a:effectLst/>
        </p:spPr>
      </p:cxnSp>
      <p:grpSp>
        <p:nvGrpSpPr>
          <p:cNvPr id="409" name="Group 408">
            <a:extLst>
              <a:ext uri="{FF2B5EF4-FFF2-40B4-BE49-F238E27FC236}">
                <a16:creationId xmlns:a16="http://schemas.microsoft.com/office/drawing/2014/main" id="{08CD40B7-4C8D-4DB2-A00E-60D79E6C6B23}"/>
              </a:ext>
            </a:extLst>
          </p:cNvPr>
          <p:cNvGrpSpPr/>
          <p:nvPr/>
        </p:nvGrpSpPr>
        <p:grpSpPr>
          <a:xfrm>
            <a:off x="9858844" y="3678666"/>
            <a:ext cx="1575849" cy="1583577"/>
            <a:chOff x="6750148" y="2909926"/>
            <a:chExt cx="2084029" cy="2175665"/>
          </a:xfrm>
        </p:grpSpPr>
        <p:grpSp>
          <p:nvGrpSpPr>
            <p:cNvPr id="410" name="Group 409">
              <a:extLst>
                <a:ext uri="{FF2B5EF4-FFF2-40B4-BE49-F238E27FC236}">
                  <a16:creationId xmlns:a16="http://schemas.microsoft.com/office/drawing/2014/main" id="{2A2E5732-EC0C-465E-9292-EB4331D89511}"/>
                </a:ext>
              </a:extLst>
            </p:cNvPr>
            <p:cNvGrpSpPr/>
            <p:nvPr/>
          </p:nvGrpSpPr>
          <p:grpSpPr>
            <a:xfrm>
              <a:off x="6750148" y="2909926"/>
              <a:ext cx="2084029" cy="2175665"/>
              <a:chOff x="2063885" y="3545948"/>
              <a:chExt cx="2084029" cy="2175665"/>
            </a:xfrm>
          </p:grpSpPr>
          <p:grpSp>
            <p:nvGrpSpPr>
              <p:cNvPr id="421" name="Group 420">
                <a:extLst>
                  <a:ext uri="{FF2B5EF4-FFF2-40B4-BE49-F238E27FC236}">
                    <a16:creationId xmlns:a16="http://schemas.microsoft.com/office/drawing/2014/main" id="{DA477014-3AAA-4578-BD2B-9EE258322C82}"/>
                  </a:ext>
                </a:extLst>
              </p:cNvPr>
              <p:cNvGrpSpPr/>
              <p:nvPr/>
            </p:nvGrpSpPr>
            <p:grpSpPr>
              <a:xfrm>
                <a:off x="2562428" y="5127383"/>
                <a:ext cx="457014" cy="540604"/>
                <a:chOff x="13103226" y="2775830"/>
                <a:chExt cx="1039812" cy="1202475"/>
              </a:xfrm>
            </p:grpSpPr>
            <p:sp>
              <p:nvSpPr>
                <p:cNvPr id="434" name="Rectangle 5">
                  <a:extLst>
                    <a:ext uri="{FF2B5EF4-FFF2-40B4-BE49-F238E27FC236}">
                      <a16:creationId xmlns:a16="http://schemas.microsoft.com/office/drawing/2014/main" id="{A5EF95DA-14C2-4C67-9AA5-CF2A13644A53}"/>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5" name="Freeform 6">
                  <a:extLst>
                    <a:ext uri="{FF2B5EF4-FFF2-40B4-BE49-F238E27FC236}">
                      <a16:creationId xmlns:a16="http://schemas.microsoft.com/office/drawing/2014/main" id="{E4F13F0E-99EC-4C96-AA91-D13CD7857626}"/>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6" name="Freeform 7">
                  <a:extLst>
                    <a:ext uri="{FF2B5EF4-FFF2-40B4-BE49-F238E27FC236}">
                      <a16:creationId xmlns:a16="http://schemas.microsoft.com/office/drawing/2014/main" id="{C8378967-E1E2-4B41-A091-FE7827F14CA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7" name="Freeform 8">
                  <a:extLst>
                    <a:ext uri="{FF2B5EF4-FFF2-40B4-BE49-F238E27FC236}">
                      <a16:creationId xmlns:a16="http://schemas.microsoft.com/office/drawing/2014/main" id="{340592D1-14D7-46B4-AF29-21C16E2D2DC8}"/>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8" name="Freeform 9">
                  <a:extLst>
                    <a:ext uri="{FF2B5EF4-FFF2-40B4-BE49-F238E27FC236}">
                      <a16:creationId xmlns:a16="http://schemas.microsoft.com/office/drawing/2014/main" id="{60AD6F93-4B73-4E0E-8A1A-B300B896B178}"/>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9" name="Oval 14">
                  <a:extLst>
                    <a:ext uri="{FF2B5EF4-FFF2-40B4-BE49-F238E27FC236}">
                      <a16:creationId xmlns:a16="http://schemas.microsoft.com/office/drawing/2014/main" id="{4260AE40-DD56-4CD5-986F-F22A75038AEA}"/>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0" name="Oval 15">
                  <a:extLst>
                    <a:ext uri="{FF2B5EF4-FFF2-40B4-BE49-F238E27FC236}">
                      <a16:creationId xmlns:a16="http://schemas.microsoft.com/office/drawing/2014/main" id="{A1492172-5A6E-4485-BABE-F337CFA5206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1" name="Oval 16">
                  <a:extLst>
                    <a:ext uri="{FF2B5EF4-FFF2-40B4-BE49-F238E27FC236}">
                      <a16:creationId xmlns:a16="http://schemas.microsoft.com/office/drawing/2014/main" id="{5546105F-4DFF-4685-BBCC-1E9604A1F408}"/>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2" name="Oval 17">
                  <a:extLst>
                    <a:ext uri="{FF2B5EF4-FFF2-40B4-BE49-F238E27FC236}">
                      <a16:creationId xmlns:a16="http://schemas.microsoft.com/office/drawing/2014/main" id="{3EDF05CA-81CA-491B-83E3-E22689B33118}"/>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22" name="Group 421">
                <a:extLst>
                  <a:ext uri="{FF2B5EF4-FFF2-40B4-BE49-F238E27FC236}">
                    <a16:creationId xmlns:a16="http://schemas.microsoft.com/office/drawing/2014/main" id="{AAA6C362-E1E6-4DD8-BE60-5BE80F753801}"/>
                  </a:ext>
                </a:extLst>
              </p:cNvPr>
              <p:cNvGrpSpPr/>
              <p:nvPr/>
            </p:nvGrpSpPr>
            <p:grpSpPr>
              <a:xfrm>
                <a:off x="3146951" y="5127383"/>
                <a:ext cx="457014" cy="540604"/>
                <a:chOff x="13103226" y="2775830"/>
                <a:chExt cx="1039812" cy="1202475"/>
              </a:xfrm>
            </p:grpSpPr>
            <p:sp>
              <p:nvSpPr>
                <p:cNvPr id="425" name="Rectangle 5">
                  <a:extLst>
                    <a:ext uri="{FF2B5EF4-FFF2-40B4-BE49-F238E27FC236}">
                      <a16:creationId xmlns:a16="http://schemas.microsoft.com/office/drawing/2014/main" id="{9450CDBE-4928-4EB2-A1E3-A38C7CA10C1B}"/>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6" name="Freeform 6">
                  <a:extLst>
                    <a:ext uri="{FF2B5EF4-FFF2-40B4-BE49-F238E27FC236}">
                      <a16:creationId xmlns:a16="http://schemas.microsoft.com/office/drawing/2014/main" id="{98DB9C14-D128-42B6-9277-BD6FBFF52D2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7" name="Freeform 7">
                  <a:extLst>
                    <a:ext uri="{FF2B5EF4-FFF2-40B4-BE49-F238E27FC236}">
                      <a16:creationId xmlns:a16="http://schemas.microsoft.com/office/drawing/2014/main" id="{46BF91D3-DAD7-4B43-BA35-5BEAFEC4815C}"/>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8" name="Freeform 8">
                  <a:extLst>
                    <a:ext uri="{FF2B5EF4-FFF2-40B4-BE49-F238E27FC236}">
                      <a16:creationId xmlns:a16="http://schemas.microsoft.com/office/drawing/2014/main" id="{DAB41382-5F3A-4E67-B2F3-E6963B9E990D}"/>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9" name="Freeform 9">
                  <a:extLst>
                    <a:ext uri="{FF2B5EF4-FFF2-40B4-BE49-F238E27FC236}">
                      <a16:creationId xmlns:a16="http://schemas.microsoft.com/office/drawing/2014/main" id="{971F6F04-EE82-4CA3-82A1-10F54AD7F10C}"/>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0" name="Oval 14">
                  <a:extLst>
                    <a:ext uri="{FF2B5EF4-FFF2-40B4-BE49-F238E27FC236}">
                      <a16:creationId xmlns:a16="http://schemas.microsoft.com/office/drawing/2014/main" id="{81AB68D1-1D77-4884-BD6A-6E9494A0944B}"/>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1" name="Oval 15">
                  <a:extLst>
                    <a:ext uri="{FF2B5EF4-FFF2-40B4-BE49-F238E27FC236}">
                      <a16:creationId xmlns:a16="http://schemas.microsoft.com/office/drawing/2014/main" id="{C7058DA6-690A-44DE-9049-D3D580E90879}"/>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2" name="Oval 16">
                  <a:extLst>
                    <a:ext uri="{FF2B5EF4-FFF2-40B4-BE49-F238E27FC236}">
                      <a16:creationId xmlns:a16="http://schemas.microsoft.com/office/drawing/2014/main" id="{945B0287-EE04-47E6-BEEF-CABF9C77DE55}"/>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3" name="Oval 17">
                  <a:extLst>
                    <a:ext uri="{FF2B5EF4-FFF2-40B4-BE49-F238E27FC236}">
                      <a16:creationId xmlns:a16="http://schemas.microsoft.com/office/drawing/2014/main" id="{E8B55FD2-9E6A-4BFA-A429-EC40CFCCD5DE}"/>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sp>
            <p:nvSpPr>
              <p:cNvPr id="423" name="Rounded Rectangle 85">
                <a:extLst>
                  <a:ext uri="{FF2B5EF4-FFF2-40B4-BE49-F238E27FC236}">
                    <a16:creationId xmlns:a16="http://schemas.microsoft.com/office/drawing/2014/main" id="{0E29CD02-5130-4EAF-8539-83D010B30D6A}"/>
                  </a:ext>
                </a:extLst>
              </p:cNvPr>
              <p:cNvSpPr/>
              <p:nvPr/>
            </p:nvSpPr>
            <p:spPr bwMode="auto">
              <a:xfrm>
                <a:off x="2472569" y="4265084"/>
                <a:ext cx="1209968" cy="1456529"/>
              </a:xfrm>
              <a:prstGeom prst="roundRect">
                <a:avLst>
                  <a:gd name="adj" fmla="val 7220"/>
                </a:avLst>
              </a:prstGeom>
              <a:noFill/>
              <a:ln w="28575" cap="flat" cmpd="sng" algn="ctr">
                <a:solidFill>
                  <a:schemeClr val="tx2"/>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4" name="Rectangle 423">
                <a:extLst>
                  <a:ext uri="{FF2B5EF4-FFF2-40B4-BE49-F238E27FC236}">
                    <a16:creationId xmlns:a16="http://schemas.microsoft.com/office/drawing/2014/main" id="{448C3BA0-794B-4CC6-8422-2F923E4D24DA}"/>
                  </a:ext>
                </a:extLst>
              </p:cNvPr>
              <p:cNvSpPr/>
              <p:nvPr/>
            </p:nvSpPr>
            <p:spPr bwMode="auto">
              <a:xfrm>
                <a:off x="2063885" y="3545948"/>
                <a:ext cx="2084029" cy="977654"/>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Hybrid Worker</a:t>
                </a:r>
                <a:endParaRPr kumimoji="0" lang="en-US" sz="952" b="0" i="0" u="none" strike="noStrike" kern="0" cap="none" spc="-50" normalizeH="0" baseline="0" noProof="0" dirty="0">
                  <a:ln>
                    <a:noFill/>
                  </a:ln>
                  <a:effectLst/>
                  <a:uLnTx/>
                  <a:uFillTx/>
                  <a:latin typeface="Segoe UI"/>
                  <a:ea typeface="+mn-ea"/>
                  <a:cs typeface="+mn-cs"/>
                </a:endParaRPr>
              </a:p>
            </p:txBody>
          </p:sp>
        </p:grpSp>
        <p:grpSp>
          <p:nvGrpSpPr>
            <p:cNvPr id="411" name="Group 410">
              <a:extLst>
                <a:ext uri="{FF2B5EF4-FFF2-40B4-BE49-F238E27FC236}">
                  <a16:creationId xmlns:a16="http://schemas.microsoft.com/office/drawing/2014/main" id="{25EC98B8-3BAC-42FE-857F-D1A2E38B35E2}"/>
                </a:ext>
              </a:extLst>
            </p:cNvPr>
            <p:cNvGrpSpPr/>
            <p:nvPr/>
          </p:nvGrpSpPr>
          <p:grpSpPr>
            <a:xfrm>
              <a:off x="7484034" y="3925399"/>
              <a:ext cx="494302" cy="395874"/>
              <a:chOff x="6811269" y="3505256"/>
              <a:chExt cx="632530" cy="506577"/>
            </a:xfrm>
          </p:grpSpPr>
          <p:grpSp>
            <p:nvGrpSpPr>
              <p:cNvPr id="412" name="Group 411">
                <a:extLst>
                  <a:ext uri="{FF2B5EF4-FFF2-40B4-BE49-F238E27FC236}">
                    <a16:creationId xmlns:a16="http://schemas.microsoft.com/office/drawing/2014/main" id="{EB154088-633E-4742-B9F6-7C51D6C008E2}"/>
                  </a:ext>
                </a:extLst>
              </p:cNvPr>
              <p:cNvGrpSpPr/>
              <p:nvPr/>
            </p:nvGrpSpPr>
            <p:grpSpPr>
              <a:xfrm>
                <a:off x="6811269" y="3772531"/>
                <a:ext cx="239302" cy="239302"/>
                <a:chOff x="605506" y="939157"/>
                <a:chExt cx="337151" cy="337151"/>
              </a:xfrm>
            </p:grpSpPr>
            <p:sp useBgFill="1">
              <p:nvSpPr>
                <p:cNvPr id="419" name="Oval 418">
                  <a:extLst>
                    <a:ext uri="{FF2B5EF4-FFF2-40B4-BE49-F238E27FC236}">
                      <a16:creationId xmlns:a16="http://schemas.microsoft.com/office/drawing/2014/main" id="{96F0D9E6-5434-4E2B-A842-D6F9A339829C}"/>
                    </a:ext>
                  </a:extLst>
                </p:cNvPr>
                <p:cNvSpPr/>
                <p:nvPr/>
              </p:nvSpPr>
              <p:spPr bwMode="auto">
                <a:xfrm>
                  <a:off x="605506" y="939157"/>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Freeform 26">
                  <a:extLst>
                    <a:ext uri="{FF2B5EF4-FFF2-40B4-BE49-F238E27FC236}">
                      <a16:creationId xmlns:a16="http://schemas.microsoft.com/office/drawing/2014/main" id="{071BF220-9AE0-4F9D-A429-D5BB54DED8EC}"/>
                    </a:ext>
                  </a:extLst>
                </p:cNvPr>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3" name="Group 412">
                <a:extLst>
                  <a:ext uri="{FF2B5EF4-FFF2-40B4-BE49-F238E27FC236}">
                    <a16:creationId xmlns:a16="http://schemas.microsoft.com/office/drawing/2014/main" id="{097AFCC0-745E-42C2-9244-E15C0329A610}"/>
                  </a:ext>
                </a:extLst>
              </p:cNvPr>
              <p:cNvGrpSpPr/>
              <p:nvPr/>
            </p:nvGrpSpPr>
            <p:grpSpPr>
              <a:xfrm>
                <a:off x="7204497" y="3768286"/>
                <a:ext cx="239302" cy="239302"/>
                <a:chOff x="1713665" y="948075"/>
                <a:chExt cx="337151" cy="337151"/>
              </a:xfrm>
            </p:grpSpPr>
            <p:sp useBgFill="1">
              <p:nvSpPr>
                <p:cNvPr id="417" name="Oval 416">
                  <a:extLst>
                    <a:ext uri="{FF2B5EF4-FFF2-40B4-BE49-F238E27FC236}">
                      <a16:creationId xmlns:a16="http://schemas.microsoft.com/office/drawing/2014/main" id="{1D7EFCCB-2E27-42B8-99C1-0F90A227C815}"/>
                    </a:ext>
                  </a:extLst>
                </p:cNvPr>
                <p:cNvSpPr/>
                <p:nvPr/>
              </p:nvSpPr>
              <p:spPr bwMode="auto">
                <a:xfrm>
                  <a:off x="1713665" y="94807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8" name="Freeform 662">
                  <a:extLst>
                    <a:ext uri="{FF2B5EF4-FFF2-40B4-BE49-F238E27FC236}">
                      <a16:creationId xmlns:a16="http://schemas.microsoft.com/office/drawing/2014/main" id="{DEF14C92-ED46-41E8-9662-B78474469198}"/>
                    </a:ext>
                  </a:extLst>
                </p:cNvPr>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4" name="Group 413">
                <a:extLst>
                  <a:ext uri="{FF2B5EF4-FFF2-40B4-BE49-F238E27FC236}">
                    <a16:creationId xmlns:a16="http://schemas.microsoft.com/office/drawing/2014/main" id="{60949519-1F9B-484A-AC1C-CDE99ADE1364}"/>
                  </a:ext>
                </a:extLst>
              </p:cNvPr>
              <p:cNvGrpSpPr/>
              <p:nvPr/>
            </p:nvGrpSpPr>
            <p:grpSpPr>
              <a:xfrm>
                <a:off x="7009333" y="3505256"/>
                <a:ext cx="239302" cy="239302"/>
                <a:chOff x="1199321" y="504115"/>
                <a:chExt cx="337151" cy="337151"/>
              </a:xfrm>
            </p:grpSpPr>
            <p:sp useBgFill="1">
              <p:nvSpPr>
                <p:cNvPr id="415" name="Oval 414">
                  <a:extLst>
                    <a:ext uri="{FF2B5EF4-FFF2-40B4-BE49-F238E27FC236}">
                      <a16:creationId xmlns:a16="http://schemas.microsoft.com/office/drawing/2014/main" id="{C916E76D-963E-4024-BB1D-607DE1917403}"/>
                    </a:ext>
                  </a:extLst>
                </p:cNvPr>
                <p:cNvSpPr/>
                <p:nvPr/>
              </p:nvSpPr>
              <p:spPr bwMode="auto">
                <a:xfrm>
                  <a:off x="1199321" y="50411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6" name="Freeform 143">
                  <a:extLst>
                    <a:ext uri="{FF2B5EF4-FFF2-40B4-BE49-F238E27FC236}">
                      <a16:creationId xmlns:a16="http://schemas.microsoft.com/office/drawing/2014/main" id="{2EEB2F81-F226-4037-A5BC-357C114C386E}"/>
                    </a:ext>
                  </a:extLst>
                </p:cNvPr>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grpSp>
      <p:sp>
        <p:nvSpPr>
          <p:cNvPr id="443" name="Freeform 95">
            <a:extLst>
              <a:ext uri="{FF2B5EF4-FFF2-40B4-BE49-F238E27FC236}">
                <a16:creationId xmlns:a16="http://schemas.microsoft.com/office/drawing/2014/main" id="{1E4EC052-4CA3-4961-B47C-FE6E992FA7A0}"/>
              </a:ext>
            </a:extLst>
          </p:cNvPr>
          <p:cNvSpPr>
            <a:spLocks/>
          </p:cNvSpPr>
          <p:nvPr/>
        </p:nvSpPr>
        <p:spPr bwMode="auto">
          <a:xfrm flipH="1">
            <a:off x="7066563" y="1821544"/>
            <a:ext cx="1449075" cy="98461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13770" eaLnBrk="1" fontAlgn="base" latinLnBrk="0" hangingPunct="1">
              <a:lnSpc>
                <a:spcPct val="90000"/>
              </a:lnSpc>
              <a:spcBef>
                <a:spcPct val="0"/>
              </a:spcBef>
              <a:spcAft>
                <a:spcPct val="0"/>
              </a:spcAft>
              <a:buClrTx/>
              <a:buSzTx/>
              <a:buFontTx/>
              <a:buNone/>
              <a:tabLst/>
              <a:defRPr/>
            </a:pPr>
            <a:endParaRPr kumimoji="0" lang="en-US" sz="1400" b="1" i="0" u="none" strike="noStrike" kern="0" cap="none" spc="-50" normalizeH="0" baseline="0" noProof="0" dirty="0">
              <a:ln>
                <a:noFill/>
              </a:ln>
              <a:solidFill>
                <a:srgbClr val="505050">
                  <a:lumMod val="50000"/>
                </a:srgbClr>
              </a:solidFill>
              <a:effectLst/>
              <a:uLnTx/>
              <a:uFillTx/>
              <a:latin typeface="Segoe UI Light"/>
            </a:endParaRPr>
          </a:p>
        </p:txBody>
      </p:sp>
      <p:sp>
        <p:nvSpPr>
          <p:cNvPr id="444" name="Up-Down Arrow 671">
            <a:extLst>
              <a:ext uri="{FF2B5EF4-FFF2-40B4-BE49-F238E27FC236}">
                <a16:creationId xmlns:a16="http://schemas.microsoft.com/office/drawing/2014/main" id="{E9788FC7-961F-4E64-8F72-00B894B6D9CC}"/>
              </a:ext>
            </a:extLst>
          </p:cNvPr>
          <p:cNvSpPr/>
          <p:nvPr/>
        </p:nvSpPr>
        <p:spPr bwMode="auto">
          <a:xfrm rot="5400000">
            <a:off x="8578547" y="2126774"/>
            <a:ext cx="135377" cy="315123"/>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5" name="Rectangle 444">
            <a:extLst>
              <a:ext uri="{FF2B5EF4-FFF2-40B4-BE49-F238E27FC236}">
                <a16:creationId xmlns:a16="http://schemas.microsoft.com/office/drawing/2014/main" id="{60C7D987-DFD9-4036-8B05-91B182AE1B67}"/>
              </a:ext>
            </a:extLst>
          </p:cNvPr>
          <p:cNvSpPr/>
          <p:nvPr/>
        </p:nvSpPr>
        <p:spPr bwMode="auto">
          <a:xfrm>
            <a:off x="6776535" y="4174049"/>
            <a:ext cx="482074" cy="467124"/>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52" b="0" i="0" u="none" strike="noStrike" kern="0" cap="none" spc="-50" normalizeH="0" baseline="0" noProof="0" dirty="0">
                <a:ln>
                  <a:noFill/>
                </a:ln>
                <a:effectLst/>
                <a:uLnTx/>
                <a:uFillTx/>
                <a:latin typeface="Segoe UI"/>
                <a:ea typeface="+mn-ea"/>
                <a:cs typeface="+mn-cs"/>
              </a:rPr>
              <a:t>SCO</a:t>
            </a:r>
          </a:p>
        </p:txBody>
      </p:sp>
      <p:sp>
        <p:nvSpPr>
          <p:cNvPr id="446" name="Rectangle 445">
            <a:extLst>
              <a:ext uri="{FF2B5EF4-FFF2-40B4-BE49-F238E27FC236}">
                <a16:creationId xmlns:a16="http://schemas.microsoft.com/office/drawing/2014/main" id="{7CC46974-BC0C-45FE-B78E-1FC0D5E40558}"/>
              </a:ext>
            </a:extLst>
          </p:cNvPr>
          <p:cNvSpPr/>
          <p:nvPr/>
        </p:nvSpPr>
        <p:spPr bwMode="auto">
          <a:xfrm>
            <a:off x="6568181" y="366224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Orchestrator</a:t>
            </a:r>
            <a:endParaRPr kumimoji="0" lang="en-US" sz="952" b="0" i="0" u="none" strike="noStrike" kern="0" cap="none" spc="-50" normalizeH="0" baseline="0" noProof="0" dirty="0">
              <a:ln>
                <a:noFill/>
              </a:ln>
              <a:effectLst/>
              <a:uLnTx/>
              <a:uFillTx/>
              <a:latin typeface="Segoe UI"/>
              <a:ea typeface="+mn-ea"/>
              <a:cs typeface="+mn-cs"/>
            </a:endParaRPr>
          </a:p>
        </p:txBody>
      </p:sp>
      <p:grpSp>
        <p:nvGrpSpPr>
          <p:cNvPr id="447" name="Group 446">
            <a:extLst>
              <a:ext uri="{FF2B5EF4-FFF2-40B4-BE49-F238E27FC236}">
                <a16:creationId xmlns:a16="http://schemas.microsoft.com/office/drawing/2014/main" id="{1D716AEE-AC20-408B-88E3-99E38879C6D3}"/>
              </a:ext>
            </a:extLst>
          </p:cNvPr>
          <p:cNvGrpSpPr/>
          <p:nvPr/>
        </p:nvGrpSpPr>
        <p:grpSpPr>
          <a:xfrm>
            <a:off x="6773506" y="4160930"/>
            <a:ext cx="964438" cy="1135169"/>
            <a:chOff x="2472569" y="4180549"/>
            <a:chExt cx="1209968" cy="1541064"/>
          </a:xfrm>
        </p:grpSpPr>
        <p:grpSp>
          <p:nvGrpSpPr>
            <p:cNvPr id="448" name="Group 447">
              <a:extLst>
                <a:ext uri="{FF2B5EF4-FFF2-40B4-BE49-F238E27FC236}">
                  <a16:creationId xmlns:a16="http://schemas.microsoft.com/office/drawing/2014/main" id="{24E09D19-B3A2-400F-9B7E-843E15A970AD}"/>
                </a:ext>
              </a:extLst>
            </p:cNvPr>
            <p:cNvGrpSpPr/>
            <p:nvPr/>
          </p:nvGrpSpPr>
          <p:grpSpPr>
            <a:xfrm>
              <a:off x="2562428" y="5127383"/>
              <a:ext cx="457014" cy="540604"/>
              <a:chOff x="13103226" y="2775830"/>
              <a:chExt cx="1039812" cy="1202475"/>
            </a:xfrm>
          </p:grpSpPr>
          <p:sp>
            <p:nvSpPr>
              <p:cNvPr id="471" name="Rectangle 5">
                <a:extLst>
                  <a:ext uri="{FF2B5EF4-FFF2-40B4-BE49-F238E27FC236}">
                    <a16:creationId xmlns:a16="http://schemas.microsoft.com/office/drawing/2014/main" id="{E9C10EEF-BD0C-4388-BEA3-79D99F010DF4}"/>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2" name="Freeform 6">
                <a:extLst>
                  <a:ext uri="{FF2B5EF4-FFF2-40B4-BE49-F238E27FC236}">
                    <a16:creationId xmlns:a16="http://schemas.microsoft.com/office/drawing/2014/main" id="{191CF820-68E0-4FCE-8864-C54335351077}"/>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3" name="Freeform 7">
                <a:extLst>
                  <a:ext uri="{FF2B5EF4-FFF2-40B4-BE49-F238E27FC236}">
                    <a16:creationId xmlns:a16="http://schemas.microsoft.com/office/drawing/2014/main" id="{83C70207-2ACC-4ABE-8F54-E76A6EB6308D}"/>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4" name="Freeform 8">
                <a:extLst>
                  <a:ext uri="{FF2B5EF4-FFF2-40B4-BE49-F238E27FC236}">
                    <a16:creationId xmlns:a16="http://schemas.microsoft.com/office/drawing/2014/main" id="{944D757A-4342-4CDC-AC88-FC83F7D3A022}"/>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5" name="Freeform 9">
                <a:extLst>
                  <a:ext uri="{FF2B5EF4-FFF2-40B4-BE49-F238E27FC236}">
                    <a16:creationId xmlns:a16="http://schemas.microsoft.com/office/drawing/2014/main" id="{21BF69B8-C810-4412-A428-765B01C6FCF6}"/>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6" name="Oval 14">
                <a:extLst>
                  <a:ext uri="{FF2B5EF4-FFF2-40B4-BE49-F238E27FC236}">
                    <a16:creationId xmlns:a16="http://schemas.microsoft.com/office/drawing/2014/main" id="{83F25EAF-EDF7-4389-872D-AF87B2641145}"/>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7" name="Oval 15">
                <a:extLst>
                  <a:ext uri="{FF2B5EF4-FFF2-40B4-BE49-F238E27FC236}">
                    <a16:creationId xmlns:a16="http://schemas.microsoft.com/office/drawing/2014/main" id="{9E6AA66E-797B-471F-8943-82C81299A3C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8" name="Oval 16">
                <a:extLst>
                  <a:ext uri="{FF2B5EF4-FFF2-40B4-BE49-F238E27FC236}">
                    <a16:creationId xmlns:a16="http://schemas.microsoft.com/office/drawing/2014/main" id="{7FDF8AAF-80EF-4FD7-B07C-9F012841716D}"/>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9" name="Oval 17">
                <a:extLst>
                  <a:ext uri="{FF2B5EF4-FFF2-40B4-BE49-F238E27FC236}">
                    <a16:creationId xmlns:a16="http://schemas.microsoft.com/office/drawing/2014/main" id="{3C58EF93-2ECC-4D45-95FC-B3AB64065E7C}"/>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49" name="Group 448">
              <a:extLst>
                <a:ext uri="{FF2B5EF4-FFF2-40B4-BE49-F238E27FC236}">
                  <a16:creationId xmlns:a16="http://schemas.microsoft.com/office/drawing/2014/main" id="{FCB276D8-FF7D-47BC-B7F8-B682F8D6A1AA}"/>
                </a:ext>
              </a:extLst>
            </p:cNvPr>
            <p:cNvGrpSpPr/>
            <p:nvPr/>
          </p:nvGrpSpPr>
          <p:grpSpPr>
            <a:xfrm>
              <a:off x="3146951" y="5127383"/>
              <a:ext cx="457014" cy="540604"/>
              <a:chOff x="13103226" y="2775830"/>
              <a:chExt cx="1039812" cy="1202475"/>
            </a:xfrm>
          </p:grpSpPr>
          <p:sp>
            <p:nvSpPr>
              <p:cNvPr id="462" name="Rectangle 5">
                <a:extLst>
                  <a:ext uri="{FF2B5EF4-FFF2-40B4-BE49-F238E27FC236}">
                    <a16:creationId xmlns:a16="http://schemas.microsoft.com/office/drawing/2014/main" id="{AB2CAFAF-5363-46BD-AAB4-37DC00FDAE40}"/>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3" name="Freeform 6">
                <a:extLst>
                  <a:ext uri="{FF2B5EF4-FFF2-40B4-BE49-F238E27FC236}">
                    <a16:creationId xmlns:a16="http://schemas.microsoft.com/office/drawing/2014/main" id="{62A7AAF1-237B-4A07-99C1-F73BE9FA9EB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4" name="Freeform 7">
                <a:extLst>
                  <a:ext uri="{FF2B5EF4-FFF2-40B4-BE49-F238E27FC236}">
                    <a16:creationId xmlns:a16="http://schemas.microsoft.com/office/drawing/2014/main" id="{84D829C4-6865-415B-9B70-5676B0C0AA8F}"/>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5" name="Freeform 8">
                <a:extLst>
                  <a:ext uri="{FF2B5EF4-FFF2-40B4-BE49-F238E27FC236}">
                    <a16:creationId xmlns:a16="http://schemas.microsoft.com/office/drawing/2014/main" id="{0AC6DDA2-A39C-43E6-8037-EADA6F6E6EF7}"/>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6" name="Freeform 9">
                <a:extLst>
                  <a:ext uri="{FF2B5EF4-FFF2-40B4-BE49-F238E27FC236}">
                    <a16:creationId xmlns:a16="http://schemas.microsoft.com/office/drawing/2014/main" id="{5EDEC019-5585-494E-B172-C8320EBAC8AF}"/>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7" name="Oval 14">
                <a:extLst>
                  <a:ext uri="{FF2B5EF4-FFF2-40B4-BE49-F238E27FC236}">
                    <a16:creationId xmlns:a16="http://schemas.microsoft.com/office/drawing/2014/main" id="{EF46913C-57E5-4FBA-B67A-250477C68BAE}"/>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8" name="Oval 15">
                <a:extLst>
                  <a:ext uri="{FF2B5EF4-FFF2-40B4-BE49-F238E27FC236}">
                    <a16:creationId xmlns:a16="http://schemas.microsoft.com/office/drawing/2014/main" id="{E0B9BEE9-3642-4EE0-AB64-44E8F72A1B87}"/>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9" name="Oval 16">
                <a:extLst>
                  <a:ext uri="{FF2B5EF4-FFF2-40B4-BE49-F238E27FC236}">
                    <a16:creationId xmlns:a16="http://schemas.microsoft.com/office/drawing/2014/main" id="{0871681F-4137-44A0-816B-1B6D39EB4FEA}"/>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0" name="Oval 17">
                <a:extLst>
                  <a:ext uri="{FF2B5EF4-FFF2-40B4-BE49-F238E27FC236}">
                    <a16:creationId xmlns:a16="http://schemas.microsoft.com/office/drawing/2014/main" id="{1127FA91-D44A-45F0-A66F-A7810BDBC74B}"/>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50" name="Group 449">
              <a:extLst>
                <a:ext uri="{FF2B5EF4-FFF2-40B4-BE49-F238E27FC236}">
                  <a16:creationId xmlns:a16="http://schemas.microsoft.com/office/drawing/2014/main" id="{152D4909-2B3B-4733-AD77-DEF34D46C4B7}"/>
                </a:ext>
              </a:extLst>
            </p:cNvPr>
            <p:cNvGrpSpPr/>
            <p:nvPr/>
          </p:nvGrpSpPr>
          <p:grpSpPr>
            <a:xfrm>
              <a:off x="2599081" y="4665731"/>
              <a:ext cx="415999" cy="415999"/>
              <a:chOff x="3786609" y="4334344"/>
              <a:chExt cx="709838" cy="709838"/>
            </a:xfrm>
          </p:grpSpPr>
          <p:sp>
            <p:nvSpPr>
              <p:cNvPr id="458" name="Oval 457">
                <a:extLst>
                  <a:ext uri="{FF2B5EF4-FFF2-40B4-BE49-F238E27FC236}">
                    <a16:creationId xmlns:a16="http://schemas.microsoft.com/office/drawing/2014/main" id="{891FCD5F-489E-4671-B79A-CB2A89E4EFF9}"/>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9" name="Group 458">
                <a:extLst>
                  <a:ext uri="{FF2B5EF4-FFF2-40B4-BE49-F238E27FC236}">
                    <a16:creationId xmlns:a16="http://schemas.microsoft.com/office/drawing/2014/main" id="{E808DC79-36B5-4BAA-A0F9-FF2F170C932A}"/>
                  </a:ext>
                </a:extLst>
              </p:cNvPr>
              <p:cNvGrpSpPr/>
              <p:nvPr/>
            </p:nvGrpSpPr>
            <p:grpSpPr>
              <a:xfrm>
                <a:off x="3912354" y="4524177"/>
                <a:ext cx="450795" cy="335921"/>
                <a:chOff x="8584104" y="1973913"/>
                <a:chExt cx="366775" cy="273311"/>
              </a:xfrm>
            </p:grpSpPr>
            <p:sp>
              <p:nvSpPr>
                <p:cNvPr id="460" name="Freeform 5">
                  <a:extLst>
                    <a:ext uri="{FF2B5EF4-FFF2-40B4-BE49-F238E27FC236}">
                      <a16:creationId xmlns:a16="http://schemas.microsoft.com/office/drawing/2014/main" id="{ED6EF811-04D1-4A29-A40B-69B2F3EACF62}"/>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61" name="Freeform 36">
                  <a:extLst>
                    <a:ext uri="{FF2B5EF4-FFF2-40B4-BE49-F238E27FC236}">
                      <a16:creationId xmlns:a16="http://schemas.microsoft.com/office/drawing/2014/main" id="{4D42F225-B61B-4A67-91D4-4F7C77D4B598}"/>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grpSp>
          <p:nvGrpSpPr>
            <p:cNvPr id="451" name="Group 450">
              <a:extLst>
                <a:ext uri="{FF2B5EF4-FFF2-40B4-BE49-F238E27FC236}">
                  <a16:creationId xmlns:a16="http://schemas.microsoft.com/office/drawing/2014/main" id="{63BFDC02-672A-40D6-B1C3-46B8AC78F9CC}"/>
                </a:ext>
              </a:extLst>
            </p:cNvPr>
            <p:cNvGrpSpPr/>
            <p:nvPr/>
          </p:nvGrpSpPr>
          <p:grpSpPr>
            <a:xfrm>
              <a:off x="3172136" y="4665731"/>
              <a:ext cx="415999" cy="415999"/>
              <a:chOff x="3786609" y="4334344"/>
              <a:chExt cx="709838" cy="709838"/>
            </a:xfrm>
          </p:grpSpPr>
          <p:sp>
            <p:nvSpPr>
              <p:cNvPr id="454" name="Oval 453">
                <a:extLst>
                  <a:ext uri="{FF2B5EF4-FFF2-40B4-BE49-F238E27FC236}">
                    <a16:creationId xmlns:a16="http://schemas.microsoft.com/office/drawing/2014/main" id="{81EF4743-B125-4423-A738-3C1E54A87173}"/>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5" name="Group 454">
                <a:extLst>
                  <a:ext uri="{FF2B5EF4-FFF2-40B4-BE49-F238E27FC236}">
                    <a16:creationId xmlns:a16="http://schemas.microsoft.com/office/drawing/2014/main" id="{55C58366-A323-475F-AB72-0AE2E85D0647}"/>
                  </a:ext>
                </a:extLst>
              </p:cNvPr>
              <p:cNvGrpSpPr/>
              <p:nvPr/>
            </p:nvGrpSpPr>
            <p:grpSpPr>
              <a:xfrm>
                <a:off x="3912354" y="4524177"/>
                <a:ext cx="450795" cy="335921"/>
                <a:chOff x="8584104" y="1973913"/>
                <a:chExt cx="366775" cy="273311"/>
              </a:xfrm>
            </p:grpSpPr>
            <p:sp>
              <p:nvSpPr>
                <p:cNvPr id="456" name="Freeform 5">
                  <a:extLst>
                    <a:ext uri="{FF2B5EF4-FFF2-40B4-BE49-F238E27FC236}">
                      <a16:creationId xmlns:a16="http://schemas.microsoft.com/office/drawing/2014/main" id="{9D2FED1A-61FA-4E86-BF0D-313F98C2A120}"/>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57" name="Freeform 36">
                  <a:extLst>
                    <a:ext uri="{FF2B5EF4-FFF2-40B4-BE49-F238E27FC236}">
                      <a16:creationId xmlns:a16="http://schemas.microsoft.com/office/drawing/2014/main" id="{A53626EE-3965-4B84-B9F3-706C4B51EA4C}"/>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sp>
          <p:nvSpPr>
            <p:cNvPr id="452" name="Rectangle 451">
              <a:extLst>
                <a:ext uri="{FF2B5EF4-FFF2-40B4-BE49-F238E27FC236}">
                  <a16:creationId xmlns:a16="http://schemas.microsoft.com/office/drawing/2014/main" id="{7F602941-8D4D-4DF8-A44A-BA1AA2DA0206}"/>
                </a:ext>
              </a:extLst>
            </p:cNvPr>
            <p:cNvSpPr/>
            <p:nvPr/>
          </p:nvSpPr>
          <p:spPr bwMode="auto">
            <a:xfrm>
              <a:off x="3049327" y="4180549"/>
              <a:ext cx="604801" cy="634149"/>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00" b="0" i="0" u="none" strike="noStrike" kern="0" cap="none" spc="-50" normalizeH="0" baseline="0" noProof="0" dirty="0">
                  <a:ln>
                    <a:noFill/>
                  </a:ln>
                  <a:effectLst/>
                  <a:uLnTx/>
                  <a:uFillTx/>
                  <a:latin typeface="Segoe UI"/>
                  <a:ea typeface="+mn-ea"/>
                  <a:cs typeface="+mn-cs"/>
                </a:rPr>
                <a:t>SMA</a:t>
              </a:r>
              <a:endParaRPr kumimoji="0" lang="en-US" sz="100" b="0" i="0" u="none" strike="noStrike" kern="0" cap="none" spc="-50" normalizeH="0" baseline="0" noProof="0" dirty="0">
                <a:ln>
                  <a:noFill/>
                </a:ln>
                <a:effectLst/>
                <a:uLnTx/>
                <a:uFillTx/>
                <a:latin typeface="Segoe UI"/>
                <a:ea typeface="+mn-ea"/>
                <a:cs typeface="+mn-cs"/>
              </a:endParaRPr>
            </a:p>
          </p:txBody>
        </p:sp>
        <p:sp>
          <p:nvSpPr>
            <p:cNvPr id="453" name="Rounded Rectangle 138">
              <a:extLst>
                <a:ext uri="{FF2B5EF4-FFF2-40B4-BE49-F238E27FC236}">
                  <a16:creationId xmlns:a16="http://schemas.microsoft.com/office/drawing/2014/main" id="{F9129597-AFAB-46A8-A375-ABD5B8E7F6F2}"/>
                </a:ext>
              </a:extLst>
            </p:cNvPr>
            <p:cNvSpPr/>
            <p:nvPr/>
          </p:nvSpPr>
          <p:spPr bwMode="auto">
            <a:xfrm>
              <a:off x="2472569" y="4265084"/>
              <a:ext cx="1209968" cy="1456529"/>
            </a:xfrm>
            <a:prstGeom prst="roundRect">
              <a:avLst>
                <a:gd name="adj" fmla="val 7220"/>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80" name="Freeform 167">
            <a:extLst>
              <a:ext uri="{FF2B5EF4-FFF2-40B4-BE49-F238E27FC236}">
                <a16:creationId xmlns:a16="http://schemas.microsoft.com/office/drawing/2014/main" id="{CF1BA6B9-BEDB-45DD-AE6F-54B45C1C437D}"/>
              </a:ext>
            </a:extLst>
          </p:cNvPr>
          <p:cNvSpPr>
            <a:spLocks/>
          </p:cNvSpPr>
          <p:nvPr/>
        </p:nvSpPr>
        <p:spPr bwMode="auto">
          <a:xfrm>
            <a:off x="8178924" y="4227976"/>
            <a:ext cx="1506312" cy="127445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50000"/>
              <a:lumOff val="50000"/>
            </a:srgbClr>
          </a:solidFill>
          <a:ln>
            <a:solidFill>
              <a:schemeClr val="tx2"/>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1" name="Up-Down Arrow 168">
            <a:extLst>
              <a:ext uri="{FF2B5EF4-FFF2-40B4-BE49-F238E27FC236}">
                <a16:creationId xmlns:a16="http://schemas.microsoft.com/office/drawing/2014/main" id="{89E97199-2360-4E27-9609-E324A0B2B8B0}"/>
              </a:ext>
            </a:extLst>
          </p:cNvPr>
          <p:cNvSpPr/>
          <p:nvPr/>
        </p:nvSpPr>
        <p:spPr bwMode="auto">
          <a:xfrm rot="5400000">
            <a:off x="9788420" y="4462723"/>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TextBox 481">
            <a:extLst>
              <a:ext uri="{FF2B5EF4-FFF2-40B4-BE49-F238E27FC236}">
                <a16:creationId xmlns:a16="http://schemas.microsoft.com/office/drawing/2014/main" id="{BB27EE0E-26A3-477E-A8B8-8FC99D7C8CD8}"/>
              </a:ext>
            </a:extLst>
          </p:cNvPr>
          <p:cNvSpPr txBox="1"/>
          <p:nvPr/>
        </p:nvSpPr>
        <p:spPr>
          <a:xfrm>
            <a:off x="8342528" y="4497940"/>
            <a:ext cx="1198479" cy="1086296"/>
          </a:xfrm>
          <a:prstGeom prst="rect">
            <a:avLst/>
          </a:prstGeom>
          <a:solidFill>
            <a:srgbClr val="505050">
              <a:lumMod val="50000"/>
              <a:lumOff val="50000"/>
            </a:srgbClr>
          </a:solidFill>
          <a:ln>
            <a:solidFill>
              <a:schemeClr val="tx2"/>
            </a:solidFill>
          </a:ln>
        </p:spPr>
        <p:txBody>
          <a:bodyPr wrap="square" lIns="182854" tIns="146284" rIns="182854" bIns="146284" rtlCol="0">
            <a:spAutoFit/>
          </a:bodyPr>
          <a:lstStyle/>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Hyper-V</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VMWare</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OpenStack</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Segoe UI"/>
            </a:endParaRPr>
          </a:p>
        </p:txBody>
      </p:sp>
      <p:sp>
        <p:nvSpPr>
          <p:cNvPr id="483" name="Up-Down Arrow 170">
            <a:extLst>
              <a:ext uri="{FF2B5EF4-FFF2-40B4-BE49-F238E27FC236}">
                <a16:creationId xmlns:a16="http://schemas.microsoft.com/office/drawing/2014/main" id="{40E45A39-B249-4485-9841-A01D96524D9E}"/>
              </a:ext>
            </a:extLst>
          </p:cNvPr>
          <p:cNvSpPr/>
          <p:nvPr/>
        </p:nvSpPr>
        <p:spPr bwMode="auto">
          <a:xfrm rot="5400000">
            <a:off x="7914394" y="4481016"/>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4" name="Freeform 95">
            <a:extLst>
              <a:ext uri="{FF2B5EF4-FFF2-40B4-BE49-F238E27FC236}">
                <a16:creationId xmlns:a16="http://schemas.microsoft.com/office/drawing/2014/main" id="{993EE73B-6C68-45A6-A4A5-F1A68FBC4509}"/>
              </a:ext>
            </a:extLst>
          </p:cNvPr>
          <p:cNvSpPr>
            <a:spLocks/>
          </p:cNvSpPr>
          <p:nvPr/>
        </p:nvSpPr>
        <p:spPr bwMode="auto">
          <a:xfrm flipH="1">
            <a:off x="9924096" y="2010161"/>
            <a:ext cx="134743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5" name="Rectangle 484">
            <a:extLst>
              <a:ext uri="{FF2B5EF4-FFF2-40B4-BE49-F238E27FC236}">
                <a16:creationId xmlns:a16="http://schemas.microsoft.com/office/drawing/2014/main" id="{EA25B1BD-36BB-4CD0-8461-BEADDB957E8B}"/>
              </a:ext>
            </a:extLst>
          </p:cNvPr>
          <p:cNvSpPr/>
          <p:nvPr/>
        </p:nvSpPr>
        <p:spPr bwMode="auto">
          <a:xfrm>
            <a:off x="9933063" y="205113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Automation</a:t>
            </a:r>
            <a:endParaRPr kumimoji="0" lang="en-US" sz="952"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36131263"/>
      </p:ext>
    </p:extLst>
  </p:cSld>
  <p:clrMapOvr>
    <a:masterClrMapping/>
  </p:clrMapOvr>
  <p:transition spd="slow">
    <p:wip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9392</TotalTime>
  <Words>11176</Words>
  <Application>Microsoft Office PowerPoint</Application>
  <PresentationFormat>Widescreen</PresentationFormat>
  <Paragraphs>1452</Paragraphs>
  <Slides>105</Slides>
  <Notes>105</Notes>
  <HiddenSlides>16</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105</vt:i4>
      </vt:variant>
    </vt:vector>
  </HeadingPairs>
  <TitlesOfParts>
    <vt:vector size="122" baseType="lpstr">
      <vt:lpstr>ＭＳ Ｐゴシック</vt:lpstr>
      <vt:lpstr>Arial</vt:lpstr>
      <vt:lpstr>Calibri</vt:lpstr>
      <vt:lpstr>Calibri Light</vt:lpstr>
      <vt:lpstr>Courier New</vt:lpstr>
      <vt:lpstr>Mangal</vt:lpstr>
      <vt:lpstr>Segoe</vt:lpstr>
      <vt:lpstr>Segoe Pro Semibold</vt:lpstr>
      <vt:lpstr>Segoe Semibold</vt:lpstr>
      <vt:lpstr>Segoe UI</vt:lpstr>
      <vt:lpstr>Segoe UI Light</vt:lpstr>
      <vt:lpstr>Segoe UI Semibold</vt:lpstr>
      <vt:lpstr>Segoe UI Semilight</vt:lpstr>
      <vt:lpstr>Segoe UI Symbol</vt:lpstr>
      <vt:lpstr>Times New Roman</vt:lpstr>
      <vt:lpstr>Wingdings</vt:lpstr>
      <vt:lpstr>Office Theme</vt:lpstr>
      <vt:lpstr>Exam 70-534 Architecting Microsoft Azure Solutions</vt:lpstr>
      <vt:lpstr>Design a Management, Monitoring and Business Continuity Strategy 70-534 Architecting MS Azure</vt:lpstr>
      <vt:lpstr>#6 Design a management, monitoring, and business continuity strategy (20–25%)</vt:lpstr>
      <vt:lpstr>6.1 Monitoring Strategy</vt:lpstr>
      <vt:lpstr>6.1 Design a monitoring strategy</vt:lpstr>
      <vt:lpstr>6.1.1 Identify the Microsoft products and services for monitoring Azure Solutions</vt:lpstr>
      <vt:lpstr>Design a Monitoring Strategy</vt:lpstr>
      <vt:lpstr>Designing Management and Monitoring for Azure</vt:lpstr>
      <vt:lpstr>Global Services Monitor</vt:lpstr>
      <vt:lpstr>Application Insights</vt:lpstr>
      <vt:lpstr>Application Map (Insights)</vt:lpstr>
      <vt:lpstr>Application Map (Insights)</vt:lpstr>
      <vt:lpstr>Operations Management Suite</vt:lpstr>
      <vt:lpstr>OMS Services</vt:lpstr>
      <vt:lpstr>OMS Services</vt:lpstr>
      <vt:lpstr>OMS Services – Log Analytics</vt:lpstr>
      <vt:lpstr>OMS Services – Log Analytics Vmware Monitoring</vt:lpstr>
      <vt:lpstr>OMS Services – Log Analytics</vt:lpstr>
      <vt:lpstr>OMS Services – Log Analytics</vt:lpstr>
      <vt:lpstr>OMS Services – Process Automation</vt:lpstr>
      <vt:lpstr>OMS Services – Security And Compliance</vt:lpstr>
      <vt:lpstr>OMS Services – Security And Compliance</vt:lpstr>
      <vt:lpstr>OMS Services – Security And Compliance Data Collection</vt:lpstr>
      <vt:lpstr>OMS Services – Security And Audit  Threat Intelligence</vt:lpstr>
      <vt:lpstr>System Center for Azure Overview</vt:lpstr>
      <vt:lpstr>Operations Manager for Azure</vt:lpstr>
      <vt:lpstr>Operations Manager</vt:lpstr>
      <vt:lpstr>Azure Monitoring Strategies</vt:lpstr>
      <vt:lpstr>Azure Monitoring</vt:lpstr>
      <vt:lpstr>VM Monitoring</vt:lpstr>
      <vt:lpstr>Cumulative Updates</vt:lpstr>
      <vt:lpstr>WSUS and IaaS</vt:lpstr>
      <vt:lpstr>Configuration Manager and IaaS</vt:lpstr>
      <vt:lpstr>Updating Linux</vt:lpstr>
      <vt:lpstr>Availability Sets</vt:lpstr>
      <vt:lpstr>Fault Domains &amp; Update Domains</vt:lpstr>
      <vt:lpstr> 6.2 Azure (BC/DR) capabilities </vt:lpstr>
      <vt:lpstr>6 Manage, Monitory, Business Continuity</vt:lpstr>
      <vt:lpstr>Azure PowerShell Module</vt:lpstr>
      <vt:lpstr>PS Workflows for Azure</vt:lpstr>
      <vt:lpstr>Configuration Automation</vt:lpstr>
      <vt:lpstr>Azure Automation</vt:lpstr>
      <vt:lpstr>PowerPoint Presentation</vt:lpstr>
      <vt:lpstr>PowerPoint Presentation</vt:lpstr>
      <vt:lpstr>PowerPoint Presentation</vt:lpstr>
      <vt:lpstr>PowerPoint Presentation</vt:lpstr>
      <vt:lpstr>PowerPoint Presentation</vt:lpstr>
      <vt:lpstr>What is Business Continuity and Disaster Recovery (BC/DR)</vt:lpstr>
      <vt:lpstr>PowerPoint Presentation</vt:lpstr>
      <vt:lpstr>PowerPoint Presentation</vt:lpstr>
      <vt:lpstr>PowerPoint Presentation</vt:lpstr>
      <vt:lpstr>PowerPoint Presentation</vt:lpstr>
      <vt:lpstr>PowerPoint Presentation</vt:lpstr>
      <vt:lpstr>Azure Site Recovery support matrix *</vt:lpstr>
      <vt:lpstr>Azure Site Recovery OS support</vt:lpstr>
      <vt:lpstr>Azure BC/DR Capabilities &amp; Use Cases</vt:lpstr>
      <vt:lpstr>Disaster Recovery Capabilities &amp; Use Cases</vt:lpstr>
      <vt:lpstr>PowerPoint Presentation</vt:lpstr>
      <vt:lpstr>PowerPoint Presentation</vt:lpstr>
      <vt:lpstr>AzureRM.RecoveryServices.Backup  (PowerShell)</vt:lpstr>
      <vt:lpstr>Data Protection Manager &amp; Azure Backup</vt:lpstr>
      <vt:lpstr>DPM Architecture</vt:lpstr>
      <vt:lpstr>PowerPoint Presentation</vt:lpstr>
      <vt:lpstr>Azure Backup Key Workloads</vt:lpstr>
      <vt:lpstr>How It Works: Azure Backup Server </vt:lpstr>
      <vt:lpstr>PowerPoint Presentation</vt:lpstr>
      <vt:lpstr>Backup Schedule &amp; Retention Policy</vt:lpstr>
      <vt:lpstr>Cancelling Schedule and Removing Backups</vt:lpstr>
      <vt:lpstr>Microsoft Azure Backup Server v2</vt:lpstr>
      <vt:lpstr>Documentation / More Info…</vt:lpstr>
      <vt:lpstr>PowerPoint Presentation</vt:lpstr>
      <vt:lpstr>More Tools + 3rd Party Tools --- Many</vt:lpstr>
      <vt:lpstr>Lab: Azure Backup in 10 Mins</vt:lpstr>
      <vt:lpstr>6.3 Disaster Recovery Strategy</vt:lpstr>
      <vt:lpstr>6 Manage, Monitory, Business Continuity</vt:lpstr>
      <vt:lpstr>6.4 Design a disaster recovery strategy</vt:lpstr>
      <vt:lpstr>Disaster recovery strategy</vt:lpstr>
      <vt:lpstr>PowerPoint Presentation</vt:lpstr>
      <vt:lpstr>PowerPoint Presentation</vt:lpstr>
      <vt:lpstr>PowerPoint Presentation</vt:lpstr>
      <vt:lpstr>PowerPoint Presentation</vt:lpstr>
      <vt:lpstr>StorSimple architecture:  A new approach</vt:lpstr>
      <vt:lpstr>How StorSimple works</vt:lpstr>
      <vt:lpstr>Supported workloads</vt:lpstr>
      <vt:lpstr>Integrated data protection and DR</vt:lpstr>
      <vt:lpstr>Test, validate, and accelerate DR</vt:lpstr>
      <vt:lpstr>Focus on business outcomes</vt:lpstr>
      <vt:lpstr>Cloud Snapshots Provide Rapid Recovery</vt:lpstr>
      <vt:lpstr>SimpleStore Technology – Hybrid Storage</vt:lpstr>
      <vt:lpstr>EXAM TIP!</vt:lpstr>
      <vt:lpstr>6.3.3 Site Recovery primary site and replica site</vt:lpstr>
      <vt:lpstr>Replicate Hyper-V virtual machines (without VMM) to Azure using Azure Site Recovery with the Azure portal</vt:lpstr>
      <vt:lpstr>Replicate physical machines to Azure by using Site Recovery</vt:lpstr>
      <vt:lpstr>6.4 Design Azure Automation</vt:lpstr>
      <vt:lpstr>Azure Automation</vt:lpstr>
      <vt:lpstr>Which to use?   All can be used with Windows &amp; Linux</vt:lpstr>
      <vt:lpstr>Chef &amp; Puppet</vt:lpstr>
      <vt:lpstr>6.5 Describe the use cases for Azure Automation configuration </vt:lpstr>
      <vt:lpstr>PowerPoint Presentation</vt:lpstr>
      <vt:lpstr>PowerShell for automation</vt:lpstr>
      <vt:lpstr>Desired State Configuration (DSC)</vt:lpstr>
      <vt:lpstr>Create a standalone Azure Automation account</vt:lpstr>
      <vt:lpstr>Azure Automation Use Cases</vt:lpstr>
      <vt:lpstr>Hybrid Azure Automation - DSC</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James Serra</cp:lastModifiedBy>
  <cp:revision>231</cp:revision>
  <dcterms:created xsi:type="dcterms:W3CDTF">2015-09-15T13:10:44Z</dcterms:created>
  <dcterms:modified xsi:type="dcterms:W3CDTF">2017-10-20T18:31:39Z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2017-09-20T13:59:46.6812851-07:00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